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709" r:id="rId6"/>
    <p:sldId id="826" r:id="rId7"/>
    <p:sldId id="291" r:id="rId8"/>
    <p:sldId id="839" r:id="rId9"/>
    <p:sldId id="765" r:id="rId10"/>
    <p:sldId id="766" r:id="rId11"/>
    <p:sldId id="705" r:id="rId12"/>
    <p:sldId id="670" r:id="rId13"/>
    <p:sldId id="799" r:id="rId14"/>
    <p:sldId id="800" r:id="rId15"/>
    <p:sldId id="358" r:id="rId16"/>
    <p:sldId id="357" r:id="rId17"/>
    <p:sldId id="320" r:id="rId18"/>
    <p:sldId id="312" r:id="rId19"/>
    <p:sldId id="829" r:id="rId20"/>
    <p:sldId id="836" r:id="rId21"/>
    <p:sldId id="673" r:id="rId22"/>
    <p:sldId id="838" r:id="rId23"/>
    <p:sldId id="830" r:id="rId24"/>
    <p:sldId id="831" r:id="rId25"/>
    <p:sldId id="827" r:id="rId26"/>
    <p:sldId id="319" r:id="rId27"/>
    <p:sldId id="279" r:id="rId28"/>
    <p:sldId id="768" r:id="rId29"/>
    <p:sldId id="308" r:id="rId30"/>
    <p:sldId id="355" r:id="rId31"/>
    <p:sldId id="818" r:id="rId32"/>
    <p:sldId id="258" r:id="rId33"/>
    <p:sldId id="814" r:id="rId34"/>
    <p:sldId id="815" r:id="rId35"/>
    <p:sldId id="816" r:id="rId36"/>
    <p:sldId id="824" r:id="rId37"/>
    <p:sldId id="825" r:id="rId38"/>
    <p:sldId id="828" r:id="rId39"/>
    <p:sldId id="674" r:id="rId40"/>
    <p:sldId id="277" r:id="rId41"/>
    <p:sldId id="278" r:id="rId42"/>
    <p:sldId id="840" r:id="rId43"/>
    <p:sldId id="260" r:id="rId4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663300"/>
    <a:srgbClr val="CC6600"/>
    <a:srgbClr val="009193"/>
    <a:srgbClr val="26B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40" autoAdjust="0"/>
    <p:restoredTop sz="94661"/>
  </p:normalViewPr>
  <p:slideViewPr>
    <p:cSldViewPr snapToGrid="0" snapToObjects="1">
      <p:cViewPr varScale="1">
        <p:scale>
          <a:sx n="109" d="100"/>
          <a:sy n="109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'[Gráfico en Microsoft PowerPoint]Gráficas'!$B$20</c:f>
              <c:strCache>
                <c:ptCount val="1"/>
                <c:pt idx="0">
                  <c:v>R01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PowerPoint]Gráficas'!$C$20:$Q$20</c:f>
              <c:numCache>
                <c:formatCode>General</c:formatCode>
                <c:ptCount val="15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24</c:v>
                </c:pt>
                <c:pt idx="4">
                  <c:v>30</c:v>
                </c:pt>
                <c:pt idx="5">
                  <c:v>31</c:v>
                </c:pt>
                <c:pt idx="6">
                  <c:v>38</c:v>
                </c:pt>
                <c:pt idx="7">
                  <c:v>38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37</c:v>
                </c:pt>
                <c:pt idx="13">
                  <c:v>37</c:v>
                </c:pt>
                <c:pt idx="1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72-4AD0-8189-BDE0DE52693C}"/>
            </c:ext>
          </c:extLst>
        </c:ser>
        <c:ser>
          <c:idx val="0"/>
          <c:order val="1"/>
          <c:tx>
            <c:strRef>
              <c:f>'[Gráfico en Microsoft PowerPoint]Gráficas'!$B$21</c:f>
              <c:strCache>
                <c:ptCount val="1"/>
                <c:pt idx="0">
                  <c:v>R02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172-4AD0-8189-BDE0DE5269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172-4AD0-8189-BDE0DE5269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PowerPoint]Gráficas'!$C$21:$Q$21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10</c:v>
                </c:pt>
                <c:pt idx="9">
                  <c:v>30</c:v>
                </c:pt>
                <c:pt idx="10">
                  <c:v>30</c:v>
                </c:pt>
                <c:pt idx="11">
                  <c:v>31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172-4AD0-8189-BDE0DE52693C}"/>
            </c:ext>
          </c:extLst>
        </c:ser>
        <c:ser>
          <c:idx val="6"/>
          <c:order val="2"/>
          <c:tx>
            <c:strRef>
              <c:f>'[Gráfico en Microsoft PowerPoint]Gráficas'!$B$22</c:f>
              <c:strCache>
                <c:ptCount val="1"/>
                <c:pt idx="0">
                  <c:v>R03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accent5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172-4AD0-8189-BDE0DE5269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172-4AD0-8189-BDE0DE5269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172-4AD0-8189-BDE0DE5269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172-4AD0-8189-BDE0DE5269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172-4AD0-8189-BDE0DE5269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172-4AD0-8189-BDE0DE5269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172-4AD0-8189-BDE0DE5269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PowerPoint]Gráficas'!$C$22:$Q$22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16</c:v>
                </c:pt>
                <c:pt idx="1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B172-4AD0-8189-BDE0DE52693C}"/>
            </c:ext>
          </c:extLst>
        </c:ser>
        <c:ser>
          <c:idx val="5"/>
          <c:order val="3"/>
          <c:tx>
            <c:strRef>
              <c:f>'[Gráfico en Microsoft PowerPoint]Gráficas'!$B$25</c:f>
              <c:strCache>
                <c:ptCount val="1"/>
                <c:pt idx="0">
                  <c:v>Asociaciones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172-4AD0-8189-BDE0DE52693C}"/>
                </c:ext>
              </c:extLst>
            </c:dLbl>
            <c:dLbl>
              <c:idx val="6"/>
              <c:layout>
                <c:manualLayout>
                  <c:x val="2.0583825112878141E-2"/>
                  <c:y val="-1.778842418907602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172-4AD0-8189-BDE0DE52693C}"/>
                </c:ext>
              </c:extLst>
            </c:dLbl>
            <c:dLbl>
              <c:idx val="7"/>
              <c:layout>
                <c:manualLayout>
                  <c:x val="2.6300914906424791E-2"/>
                  <c:y val="6.385298001983081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25-B172-4AD0-8189-BDE0DE52693C}"/>
                </c:ext>
              </c:extLst>
            </c:dLbl>
            <c:dLbl>
              <c:idx val="8"/>
              <c:layout>
                <c:manualLayout>
                  <c:x val="2.167692765333086E-2"/>
                  <c:y val="4.4519996990403446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172-4AD0-8189-BDE0DE52693C}"/>
                </c:ext>
              </c:extLst>
            </c:dLbl>
            <c:dLbl>
              <c:idx val="9"/>
              <c:layout>
                <c:manualLayout>
                  <c:x val="2.3125899940820555E-2"/>
                  <c:y val="2.668263628361396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172-4AD0-8189-BDE0DE52693C}"/>
                </c:ext>
              </c:extLst>
            </c:dLbl>
            <c:dLbl>
              <c:idx val="10"/>
              <c:layout>
                <c:manualLayout>
                  <c:x val="2.4577570220619047E-2"/>
                  <c:y val="1.266253998587510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172-4AD0-8189-BDE0DE52693C}"/>
                </c:ext>
              </c:extLst>
            </c:dLbl>
            <c:dLbl>
              <c:idx val="11"/>
              <c:layout>
                <c:manualLayout>
                  <c:x val="2.2144341818432903E-2"/>
                  <c:y val="1.553734437422733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172-4AD0-8189-BDE0DE52693C}"/>
                </c:ext>
              </c:extLst>
            </c:dLbl>
            <c:dLbl>
              <c:idx val="12"/>
              <c:layout>
                <c:manualLayout>
                  <c:x val="2.3620631272995098E-2"/>
                  <c:y val="1.553734437422733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172-4AD0-8189-BDE0DE52693C}"/>
                </c:ext>
              </c:extLst>
            </c:dLbl>
            <c:dLbl>
              <c:idx val="13"/>
              <c:layout>
                <c:manualLayout>
                  <c:x val="1.9191762909308407E-2"/>
                  <c:y val="1.553734437422733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172-4AD0-8189-BDE0DE52693C}"/>
                </c:ext>
              </c:extLst>
            </c:dLbl>
            <c:dLbl>
              <c:idx val="14"/>
              <c:layout>
                <c:manualLayout>
                  <c:x val="2.2148260338441694E-2"/>
                  <c:y val="7.741962227758757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0" tIns="0" rIns="0" bIns="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PowerPoint]Gráficas'!$C$25:$Q$25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B172-4AD0-8189-BDE0DE52693C}"/>
            </c:ext>
          </c:extLst>
        </c:ser>
        <c:ser>
          <c:idx val="1"/>
          <c:order val="4"/>
          <c:tx>
            <c:strRef>
              <c:f>'[Gráfico en Microsoft PowerPoint]Gráficas'!$B$23</c:f>
              <c:strCache>
                <c:ptCount val="1"/>
                <c:pt idx="0">
                  <c:v>Migración sin socio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B172-4AD0-8189-BDE0DE5269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B172-4AD0-8189-BDE0DE52693C}"/>
                </c:ext>
              </c:extLst>
            </c:dLbl>
            <c:dLbl>
              <c:idx val="7"/>
              <c:layout>
                <c:manualLayout>
                  <c:x val="2.78043873377453E-2"/>
                  <c:y val="-3.2588662265234776E-2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301059760602313E-2"/>
                      <c:h val="4.30861570213809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5-B172-4AD0-8189-BDE0DE52693C}"/>
                </c:ext>
              </c:extLst>
            </c:dLbl>
            <c:dLbl>
              <c:idx val="8"/>
              <c:layout>
                <c:manualLayout>
                  <c:x val="2.1402361063435228E-2"/>
                  <c:y val="-2.2060888038752828E-2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B172-4AD0-8189-BDE0DE52693C}"/>
                </c:ext>
              </c:extLst>
            </c:dLbl>
            <c:dLbl>
              <c:idx val="9"/>
              <c:layout>
                <c:manualLayout>
                  <c:x val="2.2716258677995579E-2"/>
                  <c:y val="-4.2727697029125182E-3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B172-4AD0-8189-BDE0DE52693C}"/>
                </c:ext>
              </c:extLst>
            </c:dLbl>
            <c:dLbl>
              <c:idx val="10"/>
              <c:layout>
                <c:manualLayout>
                  <c:x val="2.4577570220619047E-2"/>
                  <c:y val="-6.0866602966225111E-3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B172-4AD0-8189-BDE0DE52693C}"/>
                </c:ext>
              </c:extLst>
            </c:dLbl>
            <c:dLbl>
              <c:idx val="11"/>
              <c:layout>
                <c:manualLayout>
                  <c:x val="2.2144341818432903E-2"/>
                  <c:y val="-1.0583133662145952E-2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B172-4AD0-8189-BDE0DE52693C}"/>
                </c:ext>
              </c:extLst>
            </c:dLbl>
            <c:dLbl>
              <c:idx val="12"/>
              <c:layout>
                <c:manualLayout>
                  <c:x val="2.3620631272995098E-2"/>
                  <c:y val="-6.698797568589117E-3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B172-4AD0-8189-BDE0DE52693C}"/>
                </c:ext>
              </c:extLst>
            </c:dLbl>
            <c:dLbl>
              <c:idx val="13"/>
              <c:layout>
                <c:manualLayout>
                  <c:x val="1.9191762909308407E-2"/>
                  <c:y val="-1.058313366214597E-2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B172-4AD0-8189-BDE0DE52693C}"/>
                </c:ext>
              </c:extLst>
            </c:dLbl>
            <c:dLbl>
              <c:idx val="14"/>
              <c:layout>
                <c:manualLayout>
                  <c:x val="2.2148260338441694E-2"/>
                  <c:y val="-1.8274383675798322E-2"/>
                </c:manualLayout>
              </c:layout>
              <c:dLblPos val="ctr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0" tIns="0" rIns="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PowerPoint]Gráficas'!$C$23:$Q$23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B172-4AD0-8189-BDE0DE52693C}"/>
            </c:ext>
          </c:extLst>
        </c:ser>
        <c:ser>
          <c:idx val="2"/>
          <c:order val="5"/>
          <c:tx>
            <c:strRef>
              <c:f>'[Gráfico en Microsoft PowerPoint]Gráficas'!$B$24</c:f>
              <c:strCache>
                <c:ptCount val="1"/>
                <c:pt idx="0">
                  <c:v>Migración con socio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B172-4AD0-8189-BDE0DE5269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B172-4AD0-8189-BDE0DE5269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B172-4AD0-8189-BDE0DE5269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B172-4AD0-8189-BDE0DE5269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B172-4AD0-8189-BDE0DE5269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B172-4AD0-8189-BDE0DE5269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B172-4AD0-8189-BDE0DE5269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B172-4AD0-8189-BDE0DE5269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B172-4AD0-8189-BDE0DE52693C}"/>
                </c:ext>
              </c:extLst>
            </c:dLbl>
            <c:dLbl>
              <c:idx val="9"/>
              <c:layout>
                <c:manualLayout>
                  <c:x val="2.3125899940820555E-2"/>
                  <c:y val="-3.55765425249163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7-B172-4AD0-8189-BDE0DE52693C}"/>
                </c:ext>
              </c:extLst>
            </c:dLbl>
            <c:dLbl>
              <c:idx val="10"/>
              <c:layout>
                <c:manualLayout>
                  <c:x val="2.4577545823385331E-2"/>
                  <c:y val="-3.41032474884861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8-B172-4AD0-8189-BDE0DE52693C}"/>
                </c:ext>
              </c:extLst>
            </c:dLbl>
            <c:dLbl>
              <c:idx val="11"/>
              <c:layout>
                <c:manualLayout>
                  <c:x val="2.2144341818432903E-2"/>
                  <c:y val="-3.8843360935568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9-B172-4AD0-8189-BDE0DE52693C}"/>
                </c:ext>
              </c:extLst>
            </c:dLbl>
            <c:dLbl>
              <c:idx val="12"/>
              <c:layout>
                <c:manualLayout>
                  <c:x val="2.3620631272995098E-2"/>
                  <c:y val="-3.4959024842011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A-B172-4AD0-8189-BDE0DE52693C}"/>
                </c:ext>
              </c:extLst>
            </c:dLbl>
            <c:dLbl>
              <c:idx val="13"/>
              <c:layout>
                <c:manualLayout>
                  <c:x val="1.9191762909308407E-2"/>
                  <c:y val="-3.8843360935568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B-B172-4AD0-8189-BDE0DE52693C}"/>
                </c:ext>
              </c:extLst>
            </c:dLbl>
            <c:dLbl>
              <c:idx val="14"/>
              <c:layout>
                <c:manualLayout>
                  <c:x val="2.2148260338441694E-2"/>
                  <c:y val="-5.0322754480432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0" tIns="0" rIns="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4C-B172-4AD0-8189-BDE0DE526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0" tIns="0" rIns="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'[Gráfico en Microsoft PowerPoint]Gráficas'!$C$19:$Q$19</c:f>
              <c:strCache>
                <c:ptCount val="15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  <c:pt idx="14">
                  <c:v>ago-18</c:v>
                </c:pt>
              </c:strCache>
            </c:strRef>
          </c:cat>
          <c:val>
            <c:numRef>
              <c:f>'[Gráfico en Microsoft PowerPoint]Gráficas'!$C$24:$Q$24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B172-4AD0-8189-BDE0DE526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6009088"/>
        <c:axId val="476009480"/>
      </c:barChart>
      <c:lineChart>
        <c:grouping val="standard"/>
        <c:varyColors val="0"/>
        <c:ser>
          <c:idx val="4"/>
          <c:order val="6"/>
          <c:tx>
            <c:v>S</c:v>
          </c:tx>
          <c:spPr>
            <a:ln w="28575" cap="rnd">
              <a:solidFill>
                <a:srgbClr val="5B9BD5">
                  <a:alpha val="0"/>
                </a:srgb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PowerPoint]Gráficas'!$C$19:$P$19</c:f>
              <c:strCache>
                <c:ptCount val="14"/>
                <c:pt idx="0">
                  <c:v>sep-15</c:v>
                </c:pt>
                <c:pt idx="1">
                  <c:v>nov-15</c:v>
                </c:pt>
                <c:pt idx="2">
                  <c:v>ene-16</c:v>
                </c:pt>
                <c:pt idx="3">
                  <c:v>may-16</c:v>
                </c:pt>
                <c:pt idx="4">
                  <c:v>ago-16</c:v>
                </c:pt>
                <c:pt idx="5">
                  <c:v>feb-17</c:v>
                </c:pt>
                <c:pt idx="6">
                  <c:v>mar-17</c:v>
                </c:pt>
                <c:pt idx="7">
                  <c:v>may-17</c:v>
                </c:pt>
                <c:pt idx="8">
                  <c:v>sep-17</c:v>
                </c:pt>
                <c:pt idx="9">
                  <c:v>dic-17</c:v>
                </c:pt>
                <c:pt idx="10">
                  <c:v>mar-18</c:v>
                </c:pt>
                <c:pt idx="11">
                  <c:v>abr-18</c:v>
                </c:pt>
                <c:pt idx="12">
                  <c:v>may-18</c:v>
                </c:pt>
                <c:pt idx="13">
                  <c:v>jun-18</c:v>
                </c:pt>
              </c:strCache>
            </c:strRef>
          </c:cat>
          <c:val>
            <c:numRef>
              <c:f>'[Gráfico en Microsoft PowerPoint]Gráficas'!$C$26:$Q$26</c:f>
              <c:numCache>
                <c:formatCode>General</c:formatCode>
                <c:ptCount val="15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24</c:v>
                </c:pt>
                <c:pt idx="4">
                  <c:v>30</c:v>
                </c:pt>
                <c:pt idx="5">
                  <c:v>31</c:v>
                </c:pt>
                <c:pt idx="6">
                  <c:v>39</c:v>
                </c:pt>
                <c:pt idx="7">
                  <c:v>40</c:v>
                </c:pt>
                <c:pt idx="8">
                  <c:v>50</c:v>
                </c:pt>
                <c:pt idx="9">
                  <c:v>71</c:v>
                </c:pt>
                <c:pt idx="10">
                  <c:v>74</c:v>
                </c:pt>
                <c:pt idx="11">
                  <c:v>75</c:v>
                </c:pt>
                <c:pt idx="12">
                  <c:v>93</c:v>
                </c:pt>
                <c:pt idx="13">
                  <c:v>109</c:v>
                </c:pt>
                <c:pt idx="14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E-B172-4AD0-8189-BDE0DE526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009088"/>
        <c:axId val="476009480"/>
      </c:lineChart>
      <c:catAx>
        <c:axId val="47600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6009480"/>
        <c:crosses val="autoZero"/>
        <c:auto val="0"/>
        <c:lblAlgn val="ctr"/>
        <c:lblOffset val="100"/>
        <c:noMultiLvlLbl val="0"/>
      </c:catAx>
      <c:valAx>
        <c:axId val="476009480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600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Graficos!$B$171</c:f>
              <c:strCache>
                <c:ptCount val="1"/>
                <c:pt idx="0">
                  <c:v>Exploración</c:v>
                </c:pt>
              </c:strCache>
            </c:strRef>
          </c:tx>
          <c:spPr>
            <a:solidFill>
              <a:srgbClr val="E7F8DC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2.658280732864973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54-46D3-90C0-3AD819EFA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Graficos!$C$171:$S$171</c:f>
              <c:numCache>
                <c:formatCode>#,##0</c:formatCode>
                <c:ptCount val="17"/>
                <c:pt idx="0">
                  <c:v>108</c:v>
                </c:pt>
                <c:pt idx="1">
                  <c:v>108</c:v>
                </c:pt>
                <c:pt idx="2">
                  <c:v>108</c:v>
                </c:pt>
                <c:pt idx="3">
                  <c:v>108</c:v>
                </c:pt>
                <c:pt idx="4">
                  <c:v>109</c:v>
                </c:pt>
                <c:pt idx="5">
                  <c:v>109</c:v>
                </c:pt>
                <c:pt idx="6">
                  <c:v>109</c:v>
                </c:pt>
                <c:pt idx="7">
                  <c:v>109</c:v>
                </c:pt>
                <c:pt idx="8">
                  <c:v>109</c:v>
                </c:pt>
                <c:pt idx="9">
                  <c:v>107</c:v>
                </c:pt>
                <c:pt idx="10">
                  <c:v>107</c:v>
                </c:pt>
                <c:pt idx="11">
                  <c:v>108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54-46D3-90C0-3AD819EFA8E7}"/>
            </c:ext>
          </c:extLst>
        </c:ser>
        <c:ser>
          <c:idx val="0"/>
          <c:order val="1"/>
          <c:tx>
            <c:strRef>
              <c:f>Graficos!$B$172</c:f>
              <c:strCache>
                <c:ptCount val="1"/>
                <c:pt idx="0">
                  <c:v>Extracción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Graficos!$C$172:$S$172</c:f>
              <c:numCache>
                <c:formatCode>#,##0</c:formatCode>
                <c:ptCount val="17"/>
                <c:pt idx="0">
                  <c:v>286</c:v>
                </c:pt>
                <c:pt idx="1">
                  <c:v>285</c:v>
                </c:pt>
                <c:pt idx="2">
                  <c:v>280</c:v>
                </c:pt>
                <c:pt idx="3">
                  <c:v>279</c:v>
                </c:pt>
                <c:pt idx="4">
                  <c:v>277</c:v>
                </c:pt>
                <c:pt idx="5">
                  <c:v>275</c:v>
                </c:pt>
                <c:pt idx="6">
                  <c:v>275</c:v>
                </c:pt>
                <c:pt idx="7">
                  <c:v>273</c:v>
                </c:pt>
                <c:pt idx="8">
                  <c:v>273</c:v>
                </c:pt>
                <c:pt idx="9">
                  <c:v>273</c:v>
                </c:pt>
                <c:pt idx="10">
                  <c:v>271</c:v>
                </c:pt>
                <c:pt idx="11">
                  <c:v>271</c:v>
                </c:pt>
                <c:pt idx="12">
                  <c:v>269</c:v>
                </c:pt>
                <c:pt idx="13">
                  <c:v>262</c:v>
                </c:pt>
                <c:pt idx="14">
                  <c:v>259</c:v>
                </c:pt>
                <c:pt idx="15">
                  <c:v>259</c:v>
                </c:pt>
                <c:pt idx="16" formatCode="0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54-46D3-90C0-3AD819EFA8E7}"/>
            </c:ext>
          </c:extLst>
        </c:ser>
        <c:ser>
          <c:idx val="2"/>
          <c:order val="2"/>
          <c:tx>
            <c:strRef>
              <c:f>Graficos!$B$173</c:f>
              <c:strCache>
                <c:ptCount val="1"/>
                <c:pt idx="0">
                  <c:v>Exploración y Extracción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="http://schemas.microsoft.com/office/drawing/2014/chart"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54-46D3-90C0-3AD819EFA8E7}"/>
                </c:ext>
              </c:extLst>
            </c:dLbl>
            <c:dLbl>
              <c:idx val="10"/>
              <c:layout>
                <c:manualLayout>
                  <c:x val="3.1417741284325848E-5"/>
                  <c:y val="-1.803563539122818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4466531331513908E-2"/>
                      <c:h val="3.18114330856843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254-46D3-90C0-3AD819EFA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Graficos!$C$173:$S$173</c:f>
              <c:numCache>
                <c:formatCode>#,##0</c:formatCode>
                <c:ptCount val="17"/>
                <c:pt idx="1">
                  <c:v>1</c:v>
                </c:pt>
                <c:pt idx="2">
                  <c:v>6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11</c:v>
                </c:pt>
                <c:pt idx="11">
                  <c:v>11</c:v>
                </c:pt>
                <c:pt idx="12">
                  <c:v>11</c:v>
                </c:pt>
                <c:pt idx="13">
                  <c:v>15</c:v>
                </c:pt>
                <c:pt idx="14">
                  <c:v>14</c:v>
                </c:pt>
                <c:pt idx="15">
                  <c:v>14</c:v>
                </c:pt>
                <c:pt idx="16" formatCode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54-46D3-90C0-3AD819EFA8E7}"/>
            </c:ext>
          </c:extLst>
        </c:ser>
        <c:ser>
          <c:idx val="1"/>
          <c:order val="3"/>
          <c:tx>
            <c:strRef>
              <c:f>Graficos!$B$174</c:f>
              <c:strCache>
                <c:ptCount val="1"/>
                <c:pt idx="0">
                  <c:v>Extracción Temporal</c:v>
                </c:pt>
              </c:strCache>
            </c:strRef>
          </c:tx>
          <c:spPr>
            <a:solidFill>
              <a:srgbClr val="9CB1E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Graficos!$C$174:$S$174</c:f>
              <c:numCache>
                <c:formatCode>#,##0</c:formatCode>
                <c:ptCount val="17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77</c:v>
                </c:pt>
                <c:pt idx="7">
                  <c:v>77</c:v>
                </c:pt>
                <c:pt idx="8">
                  <c:v>72</c:v>
                </c:pt>
                <c:pt idx="9">
                  <c:v>72</c:v>
                </c:pt>
                <c:pt idx="10">
                  <c:v>72</c:v>
                </c:pt>
                <c:pt idx="11">
                  <c:v>72</c:v>
                </c:pt>
                <c:pt idx="12">
                  <c:v>48</c:v>
                </c:pt>
                <c:pt idx="13">
                  <c:v>48</c:v>
                </c:pt>
                <c:pt idx="14">
                  <c:v>48</c:v>
                </c:pt>
                <c:pt idx="15">
                  <c:v>44</c:v>
                </c:pt>
                <c:pt idx="16" formatCode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54-46D3-90C0-3AD819EFA8E7}"/>
            </c:ext>
          </c:extLst>
        </c:ser>
        <c:ser>
          <c:idx val="4"/>
          <c:order val="4"/>
          <c:tx>
            <c:strRef>
              <c:f>Graficos!$B$175</c:f>
              <c:strCache>
                <c:ptCount val="1"/>
                <c:pt idx="0">
                  <c:v>Resguardo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15"/>
              <c:layout>
                <c:manualLayout>
                  <c:x val="2.7780400889086912E-2"/>
                  <c:y val="-6.2847821212019058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54-46D3-90C0-3AD819EFA8E7}"/>
                </c:ext>
              </c:extLst>
            </c:dLbl>
            <c:dLbl>
              <c:idx val="16"/>
              <c:layout>
                <c:manualLayout>
                  <c:x val="2.6503568851628533E-2"/>
                  <c:y val="-3.72279537962986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EF-4076-870B-606B8D97E4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Graficos!$C$175:$S$175</c:f>
              <c:numCache>
                <c:formatCode>General</c:formatCode>
                <c:ptCount val="17"/>
                <c:pt idx="15" formatCode="#,##0">
                  <c:v>1</c:v>
                </c:pt>
                <c:pt idx="16" formatCode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54-46D3-90C0-3AD819EFA8E7}"/>
            </c:ext>
          </c:extLst>
        </c:ser>
        <c:ser>
          <c:idx val="5"/>
          <c:order val="5"/>
          <c:tx>
            <c:strRef>
              <c:f>Graficos!$B$176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Graficos!$C$170:$S$170</c:f>
              <c:strCache>
                <c:ptCount val="17"/>
                <c:pt idx="0">
                  <c:v>ago14-jun15</c:v>
                </c:pt>
                <c:pt idx="1">
                  <c:v>jul15-ago15</c:v>
                </c:pt>
                <c:pt idx="2">
                  <c:v>sep15-oct15</c:v>
                </c:pt>
                <c:pt idx="3">
                  <c:v>nov15-dic15</c:v>
                </c:pt>
                <c:pt idx="4">
                  <c:v>ene16-mar16</c:v>
                </c:pt>
                <c:pt idx="5">
                  <c:v>abr16</c:v>
                </c:pt>
                <c:pt idx="6">
                  <c:v>may16-jun16</c:v>
                </c:pt>
                <c:pt idx="7">
                  <c:v>jul16-ago16</c:v>
                </c:pt>
                <c:pt idx="8">
                  <c:v>ago16-feb17</c:v>
                </c:pt>
                <c:pt idx="9">
                  <c:v>mar17-abr17</c:v>
                </c:pt>
                <c:pt idx="10">
                  <c:v>may17</c:v>
                </c:pt>
                <c:pt idx="11">
                  <c:v>jun17-nov17</c:v>
                </c:pt>
                <c:pt idx="12">
                  <c:v>dic17-ene18</c:v>
                </c:pt>
                <c:pt idx="13">
                  <c:v>feb18</c:v>
                </c:pt>
                <c:pt idx="14">
                  <c:v>mar18-abr18</c:v>
                </c:pt>
                <c:pt idx="15">
                  <c:v>may18-jul18</c:v>
                </c:pt>
                <c:pt idx="16">
                  <c:v>ago18</c:v>
                </c:pt>
              </c:strCache>
            </c:strRef>
          </c:cat>
          <c:val>
            <c:numRef>
              <c:f>Graficos!$C$176:$S$176</c:f>
              <c:numCache>
                <c:formatCode>#,##0</c:formatCode>
                <c:ptCount val="17"/>
                <c:pt idx="0">
                  <c:v>489</c:v>
                </c:pt>
                <c:pt idx="1">
                  <c:v>489</c:v>
                </c:pt>
                <c:pt idx="2">
                  <c:v>489</c:v>
                </c:pt>
                <c:pt idx="3">
                  <c:v>489</c:v>
                </c:pt>
                <c:pt idx="4">
                  <c:v>490</c:v>
                </c:pt>
                <c:pt idx="5">
                  <c:v>490</c:v>
                </c:pt>
                <c:pt idx="6">
                  <c:v>472</c:v>
                </c:pt>
                <c:pt idx="7">
                  <c:v>470</c:v>
                </c:pt>
                <c:pt idx="8">
                  <c:v>465</c:v>
                </c:pt>
                <c:pt idx="9">
                  <c:v>463</c:v>
                </c:pt>
                <c:pt idx="10">
                  <c:v>461</c:v>
                </c:pt>
                <c:pt idx="11">
                  <c:v>462</c:v>
                </c:pt>
                <c:pt idx="12">
                  <c:v>428</c:v>
                </c:pt>
                <c:pt idx="13">
                  <c:v>425</c:v>
                </c:pt>
                <c:pt idx="14">
                  <c:v>421</c:v>
                </c:pt>
                <c:pt idx="15">
                  <c:v>418</c:v>
                </c:pt>
                <c:pt idx="16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54-46D3-90C0-3AD819EFA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79178280"/>
        <c:axId val="179178672"/>
      </c:barChart>
      <c:catAx>
        <c:axId val="17917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79178672"/>
        <c:crosses val="autoZero"/>
        <c:auto val="1"/>
        <c:lblAlgn val="ctr"/>
        <c:lblOffset val="100"/>
        <c:noMultiLvlLbl val="0"/>
      </c:catAx>
      <c:valAx>
        <c:axId val="179178672"/>
        <c:scaling>
          <c:orientation val="minMax"/>
          <c:max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79178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73BEE-7E5A-46EA-8E6C-B8649DC20E27}" type="doc">
      <dgm:prSet loTypeId="urn:microsoft.com/office/officeart/2005/8/layout/hList1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75669E5F-AC94-4107-ACC4-CEA335887D1C}">
      <dgm:prSet phldrT="[Texto]" custT="1"/>
      <dgm:spPr/>
      <dgm:t>
        <a:bodyPr/>
        <a:lstStyle/>
        <a:p>
          <a:r>
            <a:rPr lang="es-ES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Asignaciones</a:t>
          </a:r>
        </a:p>
      </dgm:t>
    </dgm:pt>
    <dgm:pt modelId="{385E4E2F-0AEC-42BD-9D23-1DB822C1BFD1}" type="parTrans" cxnId="{31695BBE-4934-4C76-AC07-4D64F595BE4E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16DB95E-FBEB-4E90-AA17-5EC468A96C38}" type="sibTrans" cxnId="{31695BBE-4934-4C76-AC07-4D64F595BE4E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41ADB56-F443-4C88-A2FC-565417A7BDE1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0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Otorgadas por la Secretaría de Energía</a:t>
          </a:r>
        </a:p>
      </dgm:t>
    </dgm:pt>
    <dgm:pt modelId="{DE2DF5DF-9015-479D-956F-647B455CA8F1}" type="parTrans" cxnId="{FFC78EA4-2107-4A23-9AF0-901D6565FF17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8B30B4F-D3B3-44CA-86B8-523922FEBD3C}" type="sibTrans" cxnId="{FFC78EA4-2107-4A23-9AF0-901D6565FF17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510C277-0840-4867-9633-C3374465CF06}">
      <dgm:prSet phldrT="[Texto]" custT="1"/>
      <dgm:spPr/>
      <dgm:t>
        <a:bodyPr/>
        <a:lstStyle/>
        <a:p>
          <a:r>
            <a:rPr lang="es-ES" sz="24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Contratos</a:t>
          </a:r>
          <a:endParaRPr lang="es-ES" sz="1700" dirty="0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295A214-73B9-4335-8AA6-E3ECC3512ED4}" type="parTrans" cxnId="{81F8CF49-F34F-47BB-99BD-D37B6C9B73B5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BA5AC1A-0AA8-4BFF-BBCE-DC89AA9BAAEE}" type="sibTrans" cxnId="{81F8CF49-F34F-47BB-99BD-D37B6C9B73B5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817841D-DCA5-4A13-A099-52D9261F920B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ES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Otorgados por Licitaciones, migraciones o a mineros</a:t>
          </a:r>
        </a:p>
      </dgm:t>
    </dgm:pt>
    <dgm:pt modelId="{5B9473BD-D672-43CB-8C0D-9B0A466297F7}" type="parTrans" cxnId="{407274B4-5D25-420E-972E-C05C48CE55FE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B3BE606-2200-4AA1-964E-7283EC937CB1}" type="sibTrans" cxnId="{407274B4-5D25-420E-972E-C05C48CE55FE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4312779-F97D-4CAE-BBAB-256D0BEED3B7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ES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Participan empresas nacionales y extranjeras, y Empresas Productivas del Estado</a:t>
          </a:r>
        </a:p>
      </dgm:t>
    </dgm:pt>
    <dgm:pt modelId="{A8F75866-180C-45FC-9E4F-974D03484065}" type="parTrans" cxnId="{588D25AA-AE92-428B-A860-18E460D1F9B4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3420637-B512-4EEC-8164-E0B9BF00B704}" type="sibTrans" cxnId="{588D25AA-AE92-428B-A860-18E460D1F9B4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0B28B3C-D801-4278-AE6F-EC31942030E6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0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Administradas por la CNH</a:t>
          </a:r>
        </a:p>
      </dgm:t>
    </dgm:pt>
    <dgm:pt modelId="{DA3AE7E9-C0AE-430E-BBA2-9709615271EA}" type="parTrans" cxnId="{AE0B90F9-09C1-4DA5-AD80-3817D5A24ED2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D16E258-CE6E-4A8B-B9E0-F37E8F391397}" type="sibTrans" cxnId="{AE0B90F9-09C1-4DA5-AD80-3817D5A24ED2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F73497E-3FED-4B84-B18B-5080296A20E9}">
      <dgm:prSet phldrT="[Texto]"/>
      <dgm:spPr/>
      <dgm:t>
        <a:bodyPr/>
        <a:lstStyle/>
        <a:p>
          <a:pPr>
            <a:lnSpc>
              <a:spcPct val="150000"/>
            </a:lnSpc>
          </a:pPr>
          <a:r>
            <a:rPr lang="es-ES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Administrados por la CNH</a:t>
          </a:r>
        </a:p>
      </dgm:t>
    </dgm:pt>
    <dgm:pt modelId="{0EC10008-43B8-4D06-8E47-AF9BB8E1B054}" type="parTrans" cxnId="{74D1C53E-6B90-4C94-AC30-9C68190570DB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B08CABF-396F-462C-9D59-75C6E747CC62}" type="sibTrans" cxnId="{74D1C53E-6B90-4C94-AC30-9C68190570DB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19CA74B-BCAA-40DA-9E4A-9DB3270D518E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20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 Empresas Productivas del Estado</a:t>
          </a:r>
        </a:p>
      </dgm:t>
    </dgm:pt>
    <dgm:pt modelId="{98616E7F-7972-420C-898C-028F2B37ED12}" type="parTrans" cxnId="{B2EB029A-7589-4055-BBEF-3D4B1BC92A50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0BBBC2-C737-4B8D-A165-1C0621705212}" type="sibTrans" cxnId="{B2EB029A-7589-4055-BBEF-3D4B1BC92A50}">
      <dgm:prSet/>
      <dgm:spPr/>
      <dgm:t>
        <a:bodyPr/>
        <a:lstStyle/>
        <a:p>
          <a:endParaRPr lang="es-ES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4CA7767-6474-4A38-8B8F-BE34C3554E14}" type="pres">
      <dgm:prSet presAssocID="{A0E73BEE-7E5A-46EA-8E6C-B8649DC20E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F0839D-2E44-422B-A3F1-B4AA6627ADAF}" type="pres">
      <dgm:prSet presAssocID="{75669E5F-AC94-4107-ACC4-CEA335887D1C}" presName="composite" presStyleCnt="0"/>
      <dgm:spPr/>
    </dgm:pt>
    <dgm:pt modelId="{1F75A58B-5071-42AD-9726-87804CDD2692}" type="pres">
      <dgm:prSet presAssocID="{75669E5F-AC94-4107-ACC4-CEA335887D1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4D6648-83D7-4E4C-AA21-DDC26B6524F7}" type="pres">
      <dgm:prSet presAssocID="{75669E5F-AC94-4107-ACC4-CEA335887D1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A4421F-4F4E-45E0-AA8F-821E7D7D25EF}" type="pres">
      <dgm:prSet presAssocID="{916DB95E-FBEB-4E90-AA17-5EC468A96C38}" presName="space" presStyleCnt="0"/>
      <dgm:spPr/>
    </dgm:pt>
    <dgm:pt modelId="{C773275A-34F1-4170-9DD0-DFC1F0BC0541}" type="pres">
      <dgm:prSet presAssocID="{3510C277-0840-4867-9633-C3374465CF06}" presName="composite" presStyleCnt="0"/>
      <dgm:spPr/>
    </dgm:pt>
    <dgm:pt modelId="{B23E0D3E-64CC-436E-ADB1-4F0182ECCFF3}" type="pres">
      <dgm:prSet presAssocID="{3510C277-0840-4867-9633-C3374465CF0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967EDD-16D1-48D0-B721-3AAFA3D0E89B}" type="pres">
      <dgm:prSet presAssocID="{3510C277-0840-4867-9633-C3374465CF0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8D25AA-AE92-428B-A860-18E460D1F9B4}" srcId="{3510C277-0840-4867-9633-C3374465CF06}" destId="{74312779-F97D-4CAE-BBAB-256D0BEED3B7}" srcOrd="1" destOrd="0" parTransId="{A8F75866-180C-45FC-9E4F-974D03484065}" sibTransId="{93420637-B512-4EEC-8164-E0B9BF00B704}"/>
    <dgm:cxn modelId="{334B55EF-F4F4-4E61-9471-B2D8E5650535}" type="presOf" srcId="{641ADB56-F443-4C88-A2FC-565417A7BDE1}" destId="{B04D6648-83D7-4E4C-AA21-DDC26B6524F7}" srcOrd="0" destOrd="0" presId="urn:microsoft.com/office/officeart/2005/8/layout/hList1"/>
    <dgm:cxn modelId="{FCCCDD3E-DB17-4CC5-98C6-63123698A719}" type="presOf" srcId="{A0E73BEE-7E5A-46EA-8E6C-B8649DC20E27}" destId="{74CA7767-6474-4A38-8B8F-BE34C3554E14}" srcOrd="0" destOrd="0" presId="urn:microsoft.com/office/officeart/2005/8/layout/hList1"/>
    <dgm:cxn modelId="{68FF8767-5CA6-4306-822D-69C843EEA53C}" type="presOf" srcId="{9817841D-DCA5-4A13-A099-52D9261F920B}" destId="{53967EDD-16D1-48D0-B721-3AAFA3D0E89B}" srcOrd="0" destOrd="0" presId="urn:microsoft.com/office/officeart/2005/8/layout/hList1"/>
    <dgm:cxn modelId="{0062D4BA-3FD1-4D37-80DD-C29A5466E724}" type="presOf" srcId="{019CA74B-BCAA-40DA-9E4A-9DB3270D518E}" destId="{B04D6648-83D7-4E4C-AA21-DDC26B6524F7}" srcOrd="0" destOrd="1" presId="urn:microsoft.com/office/officeart/2005/8/layout/hList1"/>
    <dgm:cxn modelId="{BC0D5C00-C463-40CF-9DC2-25847AD1AD57}" type="presOf" srcId="{3510C277-0840-4867-9633-C3374465CF06}" destId="{B23E0D3E-64CC-436E-ADB1-4F0182ECCFF3}" srcOrd="0" destOrd="0" presId="urn:microsoft.com/office/officeart/2005/8/layout/hList1"/>
    <dgm:cxn modelId="{B2EB029A-7589-4055-BBEF-3D4B1BC92A50}" srcId="{75669E5F-AC94-4107-ACC4-CEA335887D1C}" destId="{019CA74B-BCAA-40DA-9E4A-9DB3270D518E}" srcOrd="1" destOrd="0" parTransId="{98616E7F-7972-420C-898C-028F2B37ED12}" sibTransId="{500BBBC2-C737-4B8D-A165-1C0621705212}"/>
    <dgm:cxn modelId="{838BAC3F-37A0-4BC0-AAC7-68FE14B57FB3}" type="presOf" srcId="{C0B28B3C-D801-4278-AE6F-EC31942030E6}" destId="{B04D6648-83D7-4E4C-AA21-DDC26B6524F7}" srcOrd="0" destOrd="2" presId="urn:microsoft.com/office/officeart/2005/8/layout/hList1"/>
    <dgm:cxn modelId="{74D1C53E-6B90-4C94-AC30-9C68190570DB}" srcId="{3510C277-0840-4867-9633-C3374465CF06}" destId="{7F73497E-3FED-4B84-B18B-5080296A20E9}" srcOrd="2" destOrd="0" parTransId="{0EC10008-43B8-4D06-8E47-AF9BB8E1B054}" sibTransId="{EB08CABF-396F-462C-9D59-75C6E747CC62}"/>
    <dgm:cxn modelId="{31695BBE-4934-4C76-AC07-4D64F595BE4E}" srcId="{A0E73BEE-7E5A-46EA-8E6C-B8649DC20E27}" destId="{75669E5F-AC94-4107-ACC4-CEA335887D1C}" srcOrd="0" destOrd="0" parTransId="{385E4E2F-0AEC-42BD-9D23-1DB822C1BFD1}" sibTransId="{916DB95E-FBEB-4E90-AA17-5EC468A96C38}"/>
    <dgm:cxn modelId="{407274B4-5D25-420E-972E-C05C48CE55FE}" srcId="{3510C277-0840-4867-9633-C3374465CF06}" destId="{9817841D-DCA5-4A13-A099-52D9261F920B}" srcOrd="0" destOrd="0" parTransId="{5B9473BD-D672-43CB-8C0D-9B0A466297F7}" sibTransId="{1B3BE606-2200-4AA1-964E-7283EC937CB1}"/>
    <dgm:cxn modelId="{FFC78EA4-2107-4A23-9AF0-901D6565FF17}" srcId="{75669E5F-AC94-4107-ACC4-CEA335887D1C}" destId="{641ADB56-F443-4C88-A2FC-565417A7BDE1}" srcOrd="0" destOrd="0" parTransId="{DE2DF5DF-9015-479D-956F-647B455CA8F1}" sibTransId="{78B30B4F-D3B3-44CA-86B8-523922FEBD3C}"/>
    <dgm:cxn modelId="{AE0B90F9-09C1-4DA5-AD80-3817D5A24ED2}" srcId="{75669E5F-AC94-4107-ACC4-CEA335887D1C}" destId="{C0B28B3C-D801-4278-AE6F-EC31942030E6}" srcOrd="2" destOrd="0" parTransId="{DA3AE7E9-C0AE-430E-BBA2-9709615271EA}" sibTransId="{AD16E258-CE6E-4A8B-B9E0-F37E8F391397}"/>
    <dgm:cxn modelId="{F42C2671-628C-49CB-BC23-3CC35085579D}" type="presOf" srcId="{7F73497E-3FED-4B84-B18B-5080296A20E9}" destId="{53967EDD-16D1-48D0-B721-3AAFA3D0E89B}" srcOrd="0" destOrd="2" presId="urn:microsoft.com/office/officeart/2005/8/layout/hList1"/>
    <dgm:cxn modelId="{9BD99C24-769B-4CA2-B086-2C290ED69BA4}" type="presOf" srcId="{74312779-F97D-4CAE-BBAB-256D0BEED3B7}" destId="{53967EDD-16D1-48D0-B721-3AAFA3D0E89B}" srcOrd="0" destOrd="1" presId="urn:microsoft.com/office/officeart/2005/8/layout/hList1"/>
    <dgm:cxn modelId="{890DF2B8-5964-447B-B469-C483FE293757}" type="presOf" srcId="{75669E5F-AC94-4107-ACC4-CEA335887D1C}" destId="{1F75A58B-5071-42AD-9726-87804CDD2692}" srcOrd="0" destOrd="0" presId="urn:microsoft.com/office/officeart/2005/8/layout/hList1"/>
    <dgm:cxn modelId="{81F8CF49-F34F-47BB-99BD-D37B6C9B73B5}" srcId="{A0E73BEE-7E5A-46EA-8E6C-B8649DC20E27}" destId="{3510C277-0840-4867-9633-C3374465CF06}" srcOrd="1" destOrd="0" parTransId="{6295A214-73B9-4335-8AA6-E3ECC3512ED4}" sibTransId="{6BA5AC1A-0AA8-4BFF-BBCE-DC89AA9BAAEE}"/>
    <dgm:cxn modelId="{7F6524F8-CE78-4F89-AFA3-BF21C7AA5EF1}" type="presParOf" srcId="{74CA7767-6474-4A38-8B8F-BE34C3554E14}" destId="{52F0839D-2E44-422B-A3F1-B4AA6627ADAF}" srcOrd="0" destOrd="0" presId="urn:microsoft.com/office/officeart/2005/8/layout/hList1"/>
    <dgm:cxn modelId="{F0B80C61-F10C-4C99-B7B5-02C13E460126}" type="presParOf" srcId="{52F0839D-2E44-422B-A3F1-B4AA6627ADAF}" destId="{1F75A58B-5071-42AD-9726-87804CDD2692}" srcOrd="0" destOrd="0" presId="urn:microsoft.com/office/officeart/2005/8/layout/hList1"/>
    <dgm:cxn modelId="{84F79BA8-6D55-4317-A832-6520CCCB6975}" type="presParOf" srcId="{52F0839D-2E44-422B-A3F1-B4AA6627ADAF}" destId="{B04D6648-83D7-4E4C-AA21-DDC26B6524F7}" srcOrd="1" destOrd="0" presId="urn:microsoft.com/office/officeart/2005/8/layout/hList1"/>
    <dgm:cxn modelId="{D08709EE-205A-4AF6-96B3-FC10472B5FA8}" type="presParOf" srcId="{74CA7767-6474-4A38-8B8F-BE34C3554E14}" destId="{F2A4421F-4F4E-45E0-AA8F-821E7D7D25EF}" srcOrd="1" destOrd="0" presId="urn:microsoft.com/office/officeart/2005/8/layout/hList1"/>
    <dgm:cxn modelId="{F490DBD5-3727-41CA-81D8-14104F9D16EB}" type="presParOf" srcId="{74CA7767-6474-4A38-8B8F-BE34C3554E14}" destId="{C773275A-34F1-4170-9DD0-DFC1F0BC0541}" srcOrd="2" destOrd="0" presId="urn:microsoft.com/office/officeart/2005/8/layout/hList1"/>
    <dgm:cxn modelId="{F35138D6-FCD2-4274-8BDF-E42E9F1DF5AA}" type="presParOf" srcId="{C773275A-34F1-4170-9DD0-DFC1F0BC0541}" destId="{B23E0D3E-64CC-436E-ADB1-4F0182ECCFF3}" srcOrd="0" destOrd="0" presId="urn:microsoft.com/office/officeart/2005/8/layout/hList1"/>
    <dgm:cxn modelId="{A6586F96-E263-4A56-A06D-5BF1557DE8B3}" type="presParOf" srcId="{C773275A-34F1-4170-9DD0-DFC1F0BC0541}" destId="{53967EDD-16D1-48D0-B721-3AAFA3D0E8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86C6AA-A8ED-4C71-B1C8-3E51BFBF616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60BBCE8-22B5-4838-B060-DD2BF06C2B19}">
      <dgm:prSet phldrT="[Texto]" custT="1"/>
      <dgm:spPr/>
      <dgm:t>
        <a:bodyPr/>
        <a:lstStyle/>
        <a:p>
          <a:r>
            <a:rPr lang="es-MX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Tipos de Contratos</a:t>
          </a:r>
        </a:p>
      </dgm:t>
    </dgm:pt>
    <dgm:pt modelId="{AE10D30F-7994-4997-AB1B-6504184838CF}" type="parTrans" cxnId="{0C36C70A-A361-4EC8-967D-EC73DC5EC19D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2A8F11D-ED6A-46C2-A19F-0DC7C290347E}" type="sibTrans" cxnId="{0C36C70A-A361-4EC8-967D-EC73DC5EC19D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62386AA-17B9-4ED6-AABB-5F3C7A011953}">
      <dgm:prSet phldrT="[Texto]" custT="1"/>
      <dgm:spPr/>
      <dgm:t>
        <a:bodyPr/>
        <a:lstStyle/>
        <a:p>
          <a:r>
            <a: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Licencia</a:t>
          </a:r>
        </a:p>
      </dgm:t>
    </dgm:pt>
    <dgm:pt modelId="{349980DA-54A7-4694-87EC-2EE466D815A3}" type="parTrans" cxnId="{CDAB57B8-6327-48E9-AF94-C50FD796BFA5}">
      <dgm:prSet custT="1"/>
      <dgm:spPr/>
      <dgm:t>
        <a:bodyPr/>
        <a:lstStyle/>
        <a:p>
          <a:endParaRPr lang="es-MX" sz="3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CE7D026-0BDB-49C1-92A5-0E21DEF793A2}" type="sibTrans" cxnId="{CDAB57B8-6327-48E9-AF94-C50FD796BFA5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095E22B-2087-49CC-8A45-2A907DB3951E}">
      <dgm:prSet phldrT="[Texto]" custT="1"/>
      <dgm:spPr/>
      <dgm:t>
        <a:bodyPr/>
        <a:lstStyle/>
        <a:p>
          <a:r>
            <a: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Utilidad Compartida</a:t>
          </a:r>
        </a:p>
      </dgm:t>
    </dgm:pt>
    <dgm:pt modelId="{3B237B28-588E-4FB8-A948-47A5B0A6BDC9}" type="parTrans" cxnId="{E0420B86-0D6A-4BFD-BF0E-02AC4E8E3C4E}">
      <dgm:prSet custT="1"/>
      <dgm:spPr/>
      <dgm:t>
        <a:bodyPr/>
        <a:lstStyle/>
        <a:p>
          <a:endParaRPr lang="es-MX" sz="1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A252DE8-D52F-47D7-A76F-DF88D1E715B8}" type="sibTrans" cxnId="{E0420B86-0D6A-4BFD-BF0E-02AC4E8E3C4E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11E23A5-1662-4E1C-90AD-ED47DF0CEF8F}">
      <dgm:prSet phldrT="[Texto]" custT="1"/>
      <dgm:spPr/>
      <dgm:t>
        <a:bodyPr/>
        <a:lstStyle/>
        <a:p>
          <a:r>
            <a: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Producción Compartida</a:t>
          </a:r>
        </a:p>
      </dgm:t>
    </dgm:pt>
    <dgm:pt modelId="{79736737-8859-470A-804C-71DB542D8FC4}" type="parTrans" cxnId="{52629775-9969-49E1-A87C-892B42A40B8F}">
      <dgm:prSet custT="1"/>
      <dgm:spPr/>
      <dgm:t>
        <a:bodyPr/>
        <a:lstStyle/>
        <a:p>
          <a:endParaRPr lang="es-MX" sz="1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E9E513-9AF9-4FDB-AD01-ABD9B00E74DF}" type="sibTrans" cxnId="{52629775-9969-49E1-A87C-892B42A40B8F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20C89DA-DC64-4ADA-9BF5-54C27B57993E}">
      <dgm:prSet phldrT="[Texto]" custT="1"/>
      <dgm:spPr/>
      <dgm:t>
        <a:bodyPr/>
        <a:lstStyle/>
        <a:p>
          <a:r>
            <a: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Servicios</a:t>
          </a:r>
        </a:p>
      </dgm:t>
    </dgm:pt>
    <dgm:pt modelId="{434D7807-3D08-4DDD-9F95-7B6032B95F66}" type="parTrans" cxnId="{E5844567-FFF9-41A8-8AAC-3D4FC838B3C8}">
      <dgm:prSet custT="1"/>
      <dgm:spPr/>
      <dgm:t>
        <a:bodyPr/>
        <a:lstStyle/>
        <a:p>
          <a:endParaRPr lang="es-MX" sz="3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5016A1E-249F-4761-8EB0-67C300A24573}" type="sibTrans" cxnId="{E5844567-FFF9-41A8-8AAC-3D4FC838B3C8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764F565-E4EB-44D3-B882-8ACB7DA12207}" type="pres">
      <dgm:prSet presAssocID="{CE86C6AA-A8ED-4C71-B1C8-3E51BFBF616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8D29D70-2B46-4170-B3CE-C7DD9CB1AE6F}" type="pres">
      <dgm:prSet presAssocID="{C60BBCE8-22B5-4838-B060-DD2BF06C2B19}" presName="root1" presStyleCnt="0"/>
      <dgm:spPr/>
    </dgm:pt>
    <dgm:pt modelId="{15A0F599-D3E7-4FF7-B215-3EA4037B4468}" type="pres">
      <dgm:prSet presAssocID="{C60BBCE8-22B5-4838-B060-DD2BF06C2B19}" presName="LevelOneTextNode" presStyleLbl="node0" presStyleIdx="0" presStyleCnt="1" custScaleY="1124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975193-6032-450C-B6C3-3D965167E746}" type="pres">
      <dgm:prSet presAssocID="{C60BBCE8-22B5-4838-B060-DD2BF06C2B19}" presName="level2hierChild" presStyleCnt="0"/>
      <dgm:spPr/>
    </dgm:pt>
    <dgm:pt modelId="{4588FF9B-B5C1-4869-9F11-7813BE0096FD}" type="pres">
      <dgm:prSet presAssocID="{349980DA-54A7-4694-87EC-2EE466D815A3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EA621963-8A6E-49CF-8EC0-822E2E21488F}" type="pres">
      <dgm:prSet presAssocID="{349980DA-54A7-4694-87EC-2EE466D815A3}" presName="connTx" presStyleLbl="parChTrans1D2" presStyleIdx="0" presStyleCnt="4"/>
      <dgm:spPr/>
      <dgm:t>
        <a:bodyPr/>
        <a:lstStyle/>
        <a:p>
          <a:endParaRPr lang="es-ES"/>
        </a:p>
      </dgm:t>
    </dgm:pt>
    <dgm:pt modelId="{89EA2633-63E5-44A7-92F3-EE39FDE5CECA}" type="pres">
      <dgm:prSet presAssocID="{E62386AA-17B9-4ED6-AABB-5F3C7A011953}" presName="root2" presStyleCnt="0"/>
      <dgm:spPr/>
    </dgm:pt>
    <dgm:pt modelId="{9F8D9F5A-8C95-4B82-AC43-E9C5E8A348BE}" type="pres">
      <dgm:prSet presAssocID="{E62386AA-17B9-4ED6-AABB-5F3C7A011953}" presName="LevelTwoTextNode" presStyleLbl="node2" presStyleIdx="0" presStyleCnt="4" custLinFactNeighborY="-6661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0583AD-25C1-4FB3-909B-5F56E47EDBCF}" type="pres">
      <dgm:prSet presAssocID="{E62386AA-17B9-4ED6-AABB-5F3C7A011953}" presName="level3hierChild" presStyleCnt="0"/>
      <dgm:spPr/>
    </dgm:pt>
    <dgm:pt modelId="{21C585D4-2E46-4C3E-A15F-602C129A01B4}" type="pres">
      <dgm:prSet presAssocID="{3B237B28-588E-4FB8-A948-47A5B0A6BDC9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E98C889B-6F42-4BA6-985C-D4BD14A7BC9D}" type="pres">
      <dgm:prSet presAssocID="{3B237B28-588E-4FB8-A948-47A5B0A6BDC9}" presName="connTx" presStyleLbl="parChTrans1D2" presStyleIdx="1" presStyleCnt="4"/>
      <dgm:spPr/>
      <dgm:t>
        <a:bodyPr/>
        <a:lstStyle/>
        <a:p>
          <a:endParaRPr lang="es-ES"/>
        </a:p>
      </dgm:t>
    </dgm:pt>
    <dgm:pt modelId="{299C07C1-349E-4EBC-B793-097DE4A667BC}" type="pres">
      <dgm:prSet presAssocID="{6095E22B-2087-49CC-8A45-2A907DB3951E}" presName="root2" presStyleCnt="0"/>
      <dgm:spPr/>
    </dgm:pt>
    <dgm:pt modelId="{12F0463A-DE3A-4458-BDB5-989C98AB3148}" type="pres">
      <dgm:prSet presAssocID="{6095E22B-2087-49CC-8A45-2A907DB3951E}" presName="LevelTwoTextNode" presStyleLbl="node2" presStyleIdx="1" presStyleCnt="4" custScaleY="118792" custLinFactNeighborY="-157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19FAB5-E0C7-40A1-B9EA-772166B27020}" type="pres">
      <dgm:prSet presAssocID="{6095E22B-2087-49CC-8A45-2A907DB3951E}" presName="level3hierChild" presStyleCnt="0"/>
      <dgm:spPr/>
    </dgm:pt>
    <dgm:pt modelId="{C9228FDD-C2D6-4D49-ADE6-998D6D1CC388}" type="pres">
      <dgm:prSet presAssocID="{79736737-8859-470A-804C-71DB542D8FC4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E8887ECF-7A87-423D-AC5A-6BDA280E6439}" type="pres">
      <dgm:prSet presAssocID="{79736737-8859-470A-804C-71DB542D8FC4}" presName="connTx" presStyleLbl="parChTrans1D2" presStyleIdx="2" presStyleCnt="4"/>
      <dgm:spPr/>
      <dgm:t>
        <a:bodyPr/>
        <a:lstStyle/>
        <a:p>
          <a:endParaRPr lang="es-ES"/>
        </a:p>
      </dgm:t>
    </dgm:pt>
    <dgm:pt modelId="{81D03B37-0CE1-4F80-ACA3-82775DA0FAFE}" type="pres">
      <dgm:prSet presAssocID="{811E23A5-1662-4E1C-90AD-ED47DF0CEF8F}" presName="root2" presStyleCnt="0"/>
      <dgm:spPr/>
    </dgm:pt>
    <dgm:pt modelId="{B5D3BAA6-3002-46BE-A944-48577FA1B2E7}" type="pres">
      <dgm:prSet presAssocID="{811E23A5-1662-4E1C-90AD-ED47DF0CEF8F}" presName="LevelTwoTextNode" presStyleLbl="node2" presStyleIdx="2" presStyleCnt="4" custScaleY="118792" custLinFactNeighborY="1446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98AB49-BB89-4245-95C5-9238D3190848}" type="pres">
      <dgm:prSet presAssocID="{811E23A5-1662-4E1C-90AD-ED47DF0CEF8F}" presName="level3hierChild" presStyleCnt="0"/>
      <dgm:spPr/>
    </dgm:pt>
    <dgm:pt modelId="{630179FA-1A8F-4D57-8F68-19239476E741}" type="pres">
      <dgm:prSet presAssocID="{434D7807-3D08-4DDD-9F95-7B6032B95F66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BA374E63-E603-40ED-B90A-570B12F156DE}" type="pres">
      <dgm:prSet presAssocID="{434D7807-3D08-4DDD-9F95-7B6032B95F66}" presName="connTx" presStyleLbl="parChTrans1D2" presStyleIdx="3" presStyleCnt="4"/>
      <dgm:spPr/>
      <dgm:t>
        <a:bodyPr/>
        <a:lstStyle/>
        <a:p>
          <a:endParaRPr lang="es-ES"/>
        </a:p>
      </dgm:t>
    </dgm:pt>
    <dgm:pt modelId="{168380FB-6B64-448C-A988-0CA68A7099B7}" type="pres">
      <dgm:prSet presAssocID="{620C89DA-DC64-4ADA-9BF5-54C27B57993E}" presName="root2" presStyleCnt="0"/>
      <dgm:spPr/>
    </dgm:pt>
    <dgm:pt modelId="{ED97F7A9-E8F5-4EC4-B541-357047C63AE4}" type="pres">
      <dgm:prSet presAssocID="{620C89DA-DC64-4ADA-9BF5-54C27B57993E}" presName="LevelTwoTextNode" presStyleLbl="node2" presStyleIdx="3" presStyleCnt="4" custLinFactNeighborY="529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FF518AF-B7EB-4B3D-A52C-426A2EA197B0}" type="pres">
      <dgm:prSet presAssocID="{620C89DA-DC64-4ADA-9BF5-54C27B57993E}" presName="level3hierChild" presStyleCnt="0"/>
      <dgm:spPr/>
    </dgm:pt>
  </dgm:ptLst>
  <dgm:cxnLst>
    <dgm:cxn modelId="{CDAB57B8-6327-48E9-AF94-C50FD796BFA5}" srcId="{C60BBCE8-22B5-4838-B060-DD2BF06C2B19}" destId="{E62386AA-17B9-4ED6-AABB-5F3C7A011953}" srcOrd="0" destOrd="0" parTransId="{349980DA-54A7-4694-87EC-2EE466D815A3}" sibTransId="{BCE7D026-0BDB-49C1-92A5-0E21DEF793A2}"/>
    <dgm:cxn modelId="{592E3347-120C-4F44-B3A5-F63632110482}" type="presOf" srcId="{6095E22B-2087-49CC-8A45-2A907DB3951E}" destId="{12F0463A-DE3A-4458-BDB5-989C98AB3148}" srcOrd="0" destOrd="0" presId="urn:microsoft.com/office/officeart/2008/layout/HorizontalMultiLevelHierarchy"/>
    <dgm:cxn modelId="{D0B9CE5B-E048-46B3-A61B-3CDE3C485319}" type="presOf" srcId="{811E23A5-1662-4E1C-90AD-ED47DF0CEF8F}" destId="{B5D3BAA6-3002-46BE-A944-48577FA1B2E7}" srcOrd="0" destOrd="0" presId="urn:microsoft.com/office/officeart/2008/layout/HorizontalMultiLevelHierarchy"/>
    <dgm:cxn modelId="{E0420B86-0D6A-4BFD-BF0E-02AC4E8E3C4E}" srcId="{C60BBCE8-22B5-4838-B060-DD2BF06C2B19}" destId="{6095E22B-2087-49CC-8A45-2A907DB3951E}" srcOrd="1" destOrd="0" parTransId="{3B237B28-588E-4FB8-A948-47A5B0A6BDC9}" sibTransId="{0A252DE8-D52F-47D7-A76F-DF88D1E715B8}"/>
    <dgm:cxn modelId="{2EEC8527-4ADD-4B2A-8895-3B594EC5C15D}" type="presOf" srcId="{79736737-8859-470A-804C-71DB542D8FC4}" destId="{E8887ECF-7A87-423D-AC5A-6BDA280E6439}" srcOrd="1" destOrd="0" presId="urn:microsoft.com/office/officeart/2008/layout/HorizontalMultiLevelHierarchy"/>
    <dgm:cxn modelId="{92367FDF-3F7A-4F91-BE4B-2931F84707B5}" type="presOf" srcId="{3B237B28-588E-4FB8-A948-47A5B0A6BDC9}" destId="{21C585D4-2E46-4C3E-A15F-602C129A01B4}" srcOrd="0" destOrd="0" presId="urn:microsoft.com/office/officeart/2008/layout/HorizontalMultiLevelHierarchy"/>
    <dgm:cxn modelId="{2352DF68-4A59-4F53-B07B-CC391F3FA7D7}" type="presOf" srcId="{434D7807-3D08-4DDD-9F95-7B6032B95F66}" destId="{BA374E63-E603-40ED-B90A-570B12F156DE}" srcOrd="1" destOrd="0" presId="urn:microsoft.com/office/officeart/2008/layout/HorizontalMultiLevelHierarchy"/>
    <dgm:cxn modelId="{5FCDAE57-53C0-48D4-9117-36D9ECBA6288}" type="presOf" srcId="{349980DA-54A7-4694-87EC-2EE466D815A3}" destId="{EA621963-8A6E-49CF-8EC0-822E2E21488F}" srcOrd="1" destOrd="0" presId="urn:microsoft.com/office/officeart/2008/layout/HorizontalMultiLevelHierarchy"/>
    <dgm:cxn modelId="{0B07760A-EC88-484F-96C0-833118D43AEA}" type="presOf" srcId="{3B237B28-588E-4FB8-A948-47A5B0A6BDC9}" destId="{E98C889B-6F42-4BA6-985C-D4BD14A7BC9D}" srcOrd="1" destOrd="0" presId="urn:microsoft.com/office/officeart/2008/layout/HorizontalMultiLevelHierarchy"/>
    <dgm:cxn modelId="{6DB57D48-5A08-4ED0-AA6D-47401C1C8153}" type="presOf" srcId="{620C89DA-DC64-4ADA-9BF5-54C27B57993E}" destId="{ED97F7A9-E8F5-4EC4-B541-357047C63AE4}" srcOrd="0" destOrd="0" presId="urn:microsoft.com/office/officeart/2008/layout/HorizontalMultiLevelHierarchy"/>
    <dgm:cxn modelId="{4DF24DD0-5F99-4F3F-A84A-3D799C4637ED}" type="presOf" srcId="{79736737-8859-470A-804C-71DB542D8FC4}" destId="{C9228FDD-C2D6-4D49-ADE6-998D6D1CC388}" srcOrd="0" destOrd="0" presId="urn:microsoft.com/office/officeart/2008/layout/HorizontalMultiLevelHierarchy"/>
    <dgm:cxn modelId="{FC315144-9AE4-480A-B527-37D260C2BA8F}" type="presOf" srcId="{434D7807-3D08-4DDD-9F95-7B6032B95F66}" destId="{630179FA-1A8F-4D57-8F68-19239476E741}" srcOrd="0" destOrd="0" presId="urn:microsoft.com/office/officeart/2008/layout/HorizontalMultiLevelHierarchy"/>
    <dgm:cxn modelId="{52629775-9969-49E1-A87C-892B42A40B8F}" srcId="{C60BBCE8-22B5-4838-B060-DD2BF06C2B19}" destId="{811E23A5-1662-4E1C-90AD-ED47DF0CEF8F}" srcOrd="2" destOrd="0" parTransId="{79736737-8859-470A-804C-71DB542D8FC4}" sibTransId="{18E9E513-9AF9-4FDB-AD01-ABD9B00E74DF}"/>
    <dgm:cxn modelId="{59EC2C8C-63F1-4017-AD02-FB2E919084CD}" type="presOf" srcId="{C60BBCE8-22B5-4838-B060-DD2BF06C2B19}" destId="{15A0F599-D3E7-4FF7-B215-3EA4037B4468}" srcOrd="0" destOrd="0" presId="urn:microsoft.com/office/officeart/2008/layout/HorizontalMultiLevelHierarchy"/>
    <dgm:cxn modelId="{C4620DC4-E487-4467-88A6-181C0D97DB3D}" type="presOf" srcId="{349980DA-54A7-4694-87EC-2EE466D815A3}" destId="{4588FF9B-B5C1-4869-9F11-7813BE0096FD}" srcOrd="0" destOrd="0" presId="urn:microsoft.com/office/officeart/2008/layout/HorizontalMultiLevelHierarchy"/>
    <dgm:cxn modelId="{E59A0C19-ACD1-4114-B369-BC1DD2AE3982}" type="presOf" srcId="{CE86C6AA-A8ED-4C71-B1C8-3E51BFBF616D}" destId="{7764F565-E4EB-44D3-B882-8ACB7DA12207}" srcOrd="0" destOrd="0" presId="urn:microsoft.com/office/officeart/2008/layout/HorizontalMultiLevelHierarchy"/>
    <dgm:cxn modelId="{79C3053B-1619-4F69-9F8D-B988132CB49F}" type="presOf" srcId="{E62386AA-17B9-4ED6-AABB-5F3C7A011953}" destId="{9F8D9F5A-8C95-4B82-AC43-E9C5E8A348BE}" srcOrd="0" destOrd="0" presId="urn:microsoft.com/office/officeart/2008/layout/HorizontalMultiLevelHierarchy"/>
    <dgm:cxn modelId="{0C36C70A-A361-4EC8-967D-EC73DC5EC19D}" srcId="{CE86C6AA-A8ED-4C71-B1C8-3E51BFBF616D}" destId="{C60BBCE8-22B5-4838-B060-DD2BF06C2B19}" srcOrd="0" destOrd="0" parTransId="{AE10D30F-7994-4997-AB1B-6504184838CF}" sibTransId="{D2A8F11D-ED6A-46C2-A19F-0DC7C290347E}"/>
    <dgm:cxn modelId="{E5844567-FFF9-41A8-8AAC-3D4FC838B3C8}" srcId="{C60BBCE8-22B5-4838-B060-DD2BF06C2B19}" destId="{620C89DA-DC64-4ADA-9BF5-54C27B57993E}" srcOrd="3" destOrd="0" parTransId="{434D7807-3D08-4DDD-9F95-7B6032B95F66}" sibTransId="{55016A1E-249F-4761-8EB0-67C300A24573}"/>
    <dgm:cxn modelId="{E801804A-B507-4ADB-B748-422E097CE391}" type="presParOf" srcId="{7764F565-E4EB-44D3-B882-8ACB7DA12207}" destId="{38D29D70-2B46-4170-B3CE-C7DD9CB1AE6F}" srcOrd="0" destOrd="0" presId="urn:microsoft.com/office/officeart/2008/layout/HorizontalMultiLevelHierarchy"/>
    <dgm:cxn modelId="{64399671-AADD-4839-8E31-B34020B4837C}" type="presParOf" srcId="{38D29D70-2B46-4170-B3CE-C7DD9CB1AE6F}" destId="{15A0F599-D3E7-4FF7-B215-3EA4037B4468}" srcOrd="0" destOrd="0" presId="urn:microsoft.com/office/officeart/2008/layout/HorizontalMultiLevelHierarchy"/>
    <dgm:cxn modelId="{6400860A-E63B-4F22-ACFB-D91EA84B447B}" type="presParOf" srcId="{38D29D70-2B46-4170-B3CE-C7DD9CB1AE6F}" destId="{9C975193-6032-450C-B6C3-3D965167E746}" srcOrd="1" destOrd="0" presId="urn:microsoft.com/office/officeart/2008/layout/HorizontalMultiLevelHierarchy"/>
    <dgm:cxn modelId="{A1F5E562-37BE-42A0-B980-A05F6E217A22}" type="presParOf" srcId="{9C975193-6032-450C-B6C3-3D965167E746}" destId="{4588FF9B-B5C1-4869-9F11-7813BE0096FD}" srcOrd="0" destOrd="0" presId="urn:microsoft.com/office/officeart/2008/layout/HorizontalMultiLevelHierarchy"/>
    <dgm:cxn modelId="{5ED29584-9E38-4C29-AACC-C049EAA932E1}" type="presParOf" srcId="{4588FF9B-B5C1-4869-9F11-7813BE0096FD}" destId="{EA621963-8A6E-49CF-8EC0-822E2E21488F}" srcOrd="0" destOrd="0" presId="urn:microsoft.com/office/officeart/2008/layout/HorizontalMultiLevelHierarchy"/>
    <dgm:cxn modelId="{D4FF2D4D-B5E0-44B4-90FA-62A5F2C2BB31}" type="presParOf" srcId="{9C975193-6032-450C-B6C3-3D965167E746}" destId="{89EA2633-63E5-44A7-92F3-EE39FDE5CECA}" srcOrd="1" destOrd="0" presId="urn:microsoft.com/office/officeart/2008/layout/HorizontalMultiLevelHierarchy"/>
    <dgm:cxn modelId="{CCFA18DC-E622-49E1-B2E6-F58DFDD4E02B}" type="presParOf" srcId="{89EA2633-63E5-44A7-92F3-EE39FDE5CECA}" destId="{9F8D9F5A-8C95-4B82-AC43-E9C5E8A348BE}" srcOrd="0" destOrd="0" presId="urn:microsoft.com/office/officeart/2008/layout/HorizontalMultiLevelHierarchy"/>
    <dgm:cxn modelId="{9F96BDB0-300D-43F8-B91A-217B8BE740FE}" type="presParOf" srcId="{89EA2633-63E5-44A7-92F3-EE39FDE5CECA}" destId="{780583AD-25C1-4FB3-909B-5F56E47EDBCF}" srcOrd="1" destOrd="0" presId="urn:microsoft.com/office/officeart/2008/layout/HorizontalMultiLevelHierarchy"/>
    <dgm:cxn modelId="{347C2D2A-9BDE-409D-813E-64C313C17FD1}" type="presParOf" srcId="{9C975193-6032-450C-B6C3-3D965167E746}" destId="{21C585D4-2E46-4C3E-A15F-602C129A01B4}" srcOrd="2" destOrd="0" presId="urn:microsoft.com/office/officeart/2008/layout/HorizontalMultiLevelHierarchy"/>
    <dgm:cxn modelId="{1DFF408B-7722-4883-AFE6-A7D8BC5F5D73}" type="presParOf" srcId="{21C585D4-2E46-4C3E-A15F-602C129A01B4}" destId="{E98C889B-6F42-4BA6-985C-D4BD14A7BC9D}" srcOrd="0" destOrd="0" presId="urn:microsoft.com/office/officeart/2008/layout/HorizontalMultiLevelHierarchy"/>
    <dgm:cxn modelId="{27EA64F1-4C6B-4BAC-AC81-E250587CCF2A}" type="presParOf" srcId="{9C975193-6032-450C-B6C3-3D965167E746}" destId="{299C07C1-349E-4EBC-B793-097DE4A667BC}" srcOrd="3" destOrd="0" presId="urn:microsoft.com/office/officeart/2008/layout/HorizontalMultiLevelHierarchy"/>
    <dgm:cxn modelId="{D94BB691-9507-41BF-8771-E2722778EB25}" type="presParOf" srcId="{299C07C1-349E-4EBC-B793-097DE4A667BC}" destId="{12F0463A-DE3A-4458-BDB5-989C98AB3148}" srcOrd="0" destOrd="0" presId="urn:microsoft.com/office/officeart/2008/layout/HorizontalMultiLevelHierarchy"/>
    <dgm:cxn modelId="{4A38B16B-92D4-4BE0-8181-8C13B63A8A7E}" type="presParOf" srcId="{299C07C1-349E-4EBC-B793-097DE4A667BC}" destId="{6B19FAB5-E0C7-40A1-B9EA-772166B27020}" srcOrd="1" destOrd="0" presId="urn:microsoft.com/office/officeart/2008/layout/HorizontalMultiLevelHierarchy"/>
    <dgm:cxn modelId="{4C9E9A09-268B-41F8-8450-2B16E834CF9B}" type="presParOf" srcId="{9C975193-6032-450C-B6C3-3D965167E746}" destId="{C9228FDD-C2D6-4D49-ADE6-998D6D1CC388}" srcOrd="4" destOrd="0" presId="urn:microsoft.com/office/officeart/2008/layout/HorizontalMultiLevelHierarchy"/>
    <dgm:cxn modelId="{682AD5C8-B8DB-43ED-8790-2548A6EDC944}" type="presParOf" srcId="{C9228FDD-C2D6-4D49-ADE6-998D6D1CC388}" destId="{E8887ECF-7A87-423D-AC5A-6BDA280E6439}" srcOrd="0" destOrd="0" presId="urn:microsoft.com/office/officeart/2008/layout/HorizontalMultiLevelHierarchy"/>
    <dgm:cxn modelId="{339BD550-023C-4BF2-B8B0-4A2B29245330}" type="presParOf" srcId="{9C975193-6032-450C-B6C3-3D965167E746}" destId="{81D03B37-0CE1-4F80-ACA3-82775DA0FAFE}" srcOrd="5" destOrd="0" presId="urn:microsoft.com/office/officeart/2008/layout/HorizontalMultiLevelHierarchy"/>
    <dgm:cxn modelId="{856C7392-A06A-405C-9997-9215CD3D7322}" type="presParOf" srcId="{81D03B37-0CE1-4F80-ACA3-82775DA0FAFE}" destId="{B5D3BAA6-3002-46BE-A944-48577FA1B2E7}" srcOrd="0" destOrd="0" presId="urn:microsoft.com/office/officeart/2008/layout/HorizontalMultiLevelHierarchy"/>
    <dgm:cxn modelId="{FEB7B2E3-47B4-49F9-9B1F-119403A23FC7}" type="presParOf" srcId="{81D03B37-0CE1-4F80-ACA3-82775DA0FAFE}" destId="{6C98AB49-BB89-4245-95C5-9238D3190848}" srcOrd="1" destOrd="0" presId="urn:microsoft.com/office/officeart/2008/layout/HorizontalMultiLevelHierarchy"/>
    <dgm:cxn modelId="{6BB85530-3DC0-4FD0-B23F-F9693BB19BFE}" type="presParOf" srcId="{9C975193-6032-450C-B6C3-3D965167E746}" destId="{630179FA-1A8F-4D57-8F68-19239476E741}" srcOrd="6" destOrd="0" presId="urn:microsoft.com/office/officeart/2008/layout/HorizontalMultiLevelHierarchy"/>
    <dgm:cxn modelId="{26F79CE3-2CFC-4919-8350-87D0CED7172C}" type="presParOf" srcId="{630179FA-1A8F-4D57-8F68-19239476E741}" destId="{BA374E63-E603-40ED-B90A-570B12F156DE}" srcOrd="0" destOrd="0" presId="urn:microsoft.com/office/officeart/2008/layout/HorizontalMultiLevelHierarchy"/>
    <dgm:cxn modelId="{3612667F-6EFB-4A27-9C6B-F0EE5A1CD3A7}" type="presParOf" srcId="{9C975193-6032-450C-B6C3-3D965167E746}" destId="{168380FB-6B64-448C-A988-0CA68A7099B7}" srcOrd="7" destOrd="0" presId="urn:microsoft.com/office/officeart/2008/layout/HorizontalMultiLevelHierarchy"/>
    <dgm:cxn modelId="{41D60FB1-9523-4AA6-A6ED-376FCD5E390B}" type="presParOf" srcId="{168380FB-6B64-448C-A988-0CA68A7099B7}" destId="{ED97F7A9-E8F5-4EC4-B541-357047C63AE4}" srcOrd="0" destOrd="0" presId="urn:microsoft.com/office/officeart/2008/layout/HorizontalMultiLevelHierarchy"/>
    <dgm:cxn modelId="{FD8E3944-062F-4B18-B54D-DE698A043C58}" type="presParOf" srcId="{168380FB-6B64-448C-A988-0CA68A7099B7}" destId="{0FF518AF-B7EB-4B3D-A52C-426A2EA197B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86C6AA-A8ED-4C71-B1C8-3E51BFBF616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60BBCE8-22B5-4838-B060-DD2BF06C2B19}">
      <dgm:prSet phldrT="[Texto]" custT="1"/>
      <dgm:spPr/>
      <dgm:t>
        <a:bodyPr/>
        <a:lstStyle/>
        <a:p>
          <a:r>
            <a:rPr lang="es-MX" sz="3200" dirty="0"/>
            <a:t>Tipos de Contrato</a:t>
          </a:r>
        </a:p>
      </dgm:t>
    </dgm:pt>
    <dgm:pt modelId="{AE10D30F-7994-4997-AB1B-6504184838CF}" type="parTrans" cxnId="{0C36C70A-A361-4EC8-967D-EC73DC5EC19D}">
      <dgm:prSet/>
      <dgm:spPr/>
      <dgm:t>
        <a:bodyPr/>
        <a:lstStyle/>
        <a:p>
          <a:endParaRPr lang="es-MX" sz="1400"/>
        </a:p>
      </dgm:t>
    </dgm:pt>
    <dgm:pt modelId="{D2A8F11D-ED6A-46C2-A19F-0DC7C290347E}" type="sibTrans" cxnId="{0C36C70A-A361-4EC8-967D-EC73DC5EC19D}">
      <dgm:prSet/>
      <dgm:spPr/>
      <dgm:t>
        <a:bodyPr/>
        <a:lstStyle/>
        <a:p>
          <a:endParaRPr lang="es-MX" sz="1400"/>
        </a:p>
      </dgm:t>
    </dgm:pt>
    <dgm:pt modelId="{E62386AA-17B9-4ED6-AABB-5F3C7A011953}">
      <dgm:prSet phldrT="[Texto]" custT="1"/>
      <dgm:spPr/>
      <dgm:t>
        <a:bodyPr/>
        <a:lstStyle/>
        <a:p>
          <a:r>
            <a:rPr lang="es-MX" sz="2400" dirty="0"/>
            <a:t>Licencia</a:t>
          </a:r>
        </a:p>
      </dgm:t>
    </dgm:pt>
    <dgm:pt modelId="{349980DA-54A7-4694-87EC-2EE466D815A3}" type="parTrans" cxnId="{CDAB57B8-6327-48E9-AF94-C50FD796BFA5}">
      <dgm:prSet custT="1"/>
      <dgm:spPr/>
      <dgm:t>
        <a:bodyPr/>
        <a:lstStyle/>
        <a:p>
          <a:endParaRPr lang="es-MX" sz="500" dirty="0"/>
        </a:p>
      </dgm:t>
    </dgm:pt>
    <dgm:pt modelId="{BCE7D026-0BDB-49C1-92A5-0E21DEF793A2}" type="sibTrans" cxnId="{CDAB57B8-6327-48E9-AF94-C50FD796BFA5}">
      <dgm:prSet/>
      <dgm:spPr/>
      <dgm:t>
        <a:bodyPr/>
        <a:lstStyle/>
        <a:p>
          <a:endParaRPr lang="es-MX" sz="1400"/>
        </a:p>
      </dgm:t>
    </dgm:pt>
    <dgm:pt modelId="{6095E22B-2087-49CC-8A45-2A907DB3951E}">
      <dgm:prSet phldrT="[Texto]" custT="1"/>
      <dgm:spPr/>
      <dgm:t>
        <a:bodyPr/>
        <a:lstStyle/>
        <a:p>
          <a:r>
            <a:rPr lang="es-MX" sz="2400" dirty="0"/>
            <a:t>Utilidad Compartida</a:t>
          </a:r>
        </a:p>
      </dgm:t>
    </dgm:pt>
    <dgm:pt modelId="{3B237B28-588E-4FB8-A948-47A5B0A6BDC9}" type="parTrans" cxnId="{E0420B86-0D6A-4BFD-BF0E-02AC4E8E3C4E}">
      <dgm:prSet custT="1"/>
      <dgm:spPr/>
      <dgm:t>
        <a:bodyPr/>
        <a:lstStyle/>
        <a:p>
          <a:endParaRPr lang="es-MX" sz="300" dirty="0"/>
        </a:p>
      </dgm:t>
    </dgm:pt>
    <dgm:pt modelId="{0A252DE8-D52F-47D7-A76F-DF88D1E715B8}" type="sibTrans" cxnId="{E0420B86-0D6A-4BFD-BF0E-02AC4E8E3C4E}">
      <dgm:prSet/>
      <dgm:spPr/>
      <dgm:t>
        <a:bodyPr/>
        <a:lstStyle/>
        <a:p>
          <a:endParaRPr lang="es-MX" sz="1400"/>
        </a:p>
      </dgm:t>
    </dgm:pt>
    <dgm:pt modelId="{811E23A5-1662-4E1C-90AD-ED47DF0CEF8F}">
      <dgm:prSet phldrT="[Texto]" custT="1"/>
      <dgm:spPr/>
      <dgm:t>
        <a:bodyPr/>
        <a:lstStyle/>
        <a:p>
          <a:r>
            <a:rPr lang="es-MX" sz="2400" dirty="0"/>
            <a:t>Producción Compartida</a:t>
          </a:r>
        </a:p>
      </dgm:t>
    </dgm:pt>
    <dgm:pt modelId="{79736737-8859-470A-804C-71DB542D8FC4}" type="parTrans" cxnId="{52629775-9969-49E1-A87C-892B42A40B8F}">
      <dgm:prSet custT="1"/>
      <dgm:spPr/>
      <dgm:t>
        <a:bodyPr/>
        <a:lstStyle/>
        <a:p>
          <a:endParaRPr lang="es-MX" sz="300" dirty="0"/>
        </a:p>
      </dgm:t>
    </dgm:pt>
    <dgm:pt modelId="{18E9E513-9AF9-4FDB-AD01-ABD9B00E74DF}" type="sibTrans" cxnId="{52629775-9969-49E1-A87C-892B42A40B8F}">
      <dgm:prSet/>
      <dgm:spPr/>
      <dgm:t>
        <a:bodyPr/>
        <a:lstStyle/>
        <a:p>
          <a:endParaRPr lang="es-MX" sz="1400"/>
        </a:p>
      </dgm:t>
    </dgm:pt>
    <dgm:pt modelId="{620C89DA-DC64-4ADA-9BF5-54C27B57993E}">
      <dgm:prSet phldrT="[Texto]" custT="1"/>
      <dgm:spPr/>
      <dgm:t>
        <a:bodyPr/>
        <a:lstStyle/>
        <a:p>
          <a:r>
            <a:rPr lang="es-MX" sz="2400" dirty="0"/>
            <a:t>Servicios</a:t>
          </a:r>
        </a:p>
      </dgm:t>
    </dgm:pt>
    <dgm:pt modelId="{434D7807-3D08-4DDD-9F95-7B6032B95F66}" type="parTrans" cxnId="{E5844567-FFF9-41A8-8AAC-3D4FC838B3C8}">
      <dgm:prSet custT="1"/>
      <dgm:spPr/>
      <dgm:t>
        <a:bodyPr/>
        <a:lstStyle/>
        <a:p>
          <a:endParaRPr lang="es-MX" sz="500" dirty="0"/>
        </a:p>
      </dgm:t>
    </dgm:pt>
    <dgm:pt modelId="{55016A1E-249F-4761-8EB0-67C300A24573}" type="sibTrans" cxnId="{E5844567-FFF9-41A8-8AAC-3D4FC838B3C8}">
      <dgm:prSet/>
      <dgm:spPr/>
      <dgm:t>
        <a:bodyPr/>
        <a:lstStyle/>
        <a:p>
          <a:endParaRPr lang="es-MX" sz="1400"/>
        </a:p>
      </dgm:t>
    </dgm:pt>
    <dgm:pt modelId="{7764F565-E4EB-44D3-B882-8ACB7DA12207}" type="pres">
      <dgm:prSet presAssocID="{CE86C6AA-A8ED-4C71-B1C8-3E51BFBF616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8D29D70-2B46-4170-B3CE-C7DD9CB1AE6F}" type="pres">
      <dgm:prSet presAssocID="{C60BBCE8-22B5-4838-B060-DD2BF06C2B19}" presName="root1" presStyleCnt="0"/>
      <dgm:spPr/>
    </dgm:pt>
    <dgm:pt modelId="{15A0F599-D3E7-4FF7-B215-3EA4037B4468}" type="pres">
      <dgm:prSet presAssocID="{C60BBCE8-22B5-4838-B060-DD2BF06C2B1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C975193-6032-450C-B6C3-3D965167E746}" type="pres">
      <dgm:prSet presAssocID="{C60BBCE8-22B5-4838-B060-DD2BF06C2B19}" presName="level2hierChild" presStyleCnt="0"/>
      <dgm:spPr/>
    </dgm:pt>
    <dgm:pt modelId="{4588FF9B-B5C1-4869-9F11-7813BE0096FD}" type="pres">
      <dgm:prSet presAssocID="{349980DA-54A7-4694-87EC-2EE466D815A3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EA621963-8A6E-49CF-8EC0-822E2E21488F}" type="pres">
      <dgm:prSet presAssocID="{349980DA-54A7-4694-87EC-2EE466D815A3}" presName="connTx" presStyleLbl="parChTrans1D2" presStyleIdx="0" presStyleCnt="4"/>
      <dgm:spPr/>
      <dgm:t>
        <a:bodyPr/>
        <a:lstStyle/>
        <a:p>
          <a:endParaRPr lang="es-ES"/>
        </a:p>
      </dgm:t>
    </dgm:pt>
    <dgm:pt modelId="{89EA2633-63E5-44A7-92F3-EE39FDE5CECA}" type="pres">
      <dgm:prSet presAssocID="{E62386AA-17B9-4ED6-AABB-5F3C7A011953}" presName="root2" presStyleCnt="0"/>
      <dgm:spPr/>
    </dgm:pt>
    <dgm:pt modelId="{9F8D9F5A-8C95-4B82-AC43-E9C5E8A348BE}" type="pres">
      <dgm:prSet presAssocID="{E62386AA-17B9-4ED6-AABB-5F3C7A011953}" presName="LevelTwoTextNode" presStyleLbl="node2" presStyleIdx="0" presStyleCnt="4" custLinFactNeighborY="-822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80583AD-25C1-4FB3-909B-5F56E47EDBCF}" type="pres">
      <dgm:prSet presAssocID="{E62386AA-17B9-4ED6-AABB-5F3C7A011953}" presName="level3hierChild" presStyleCnt="0"/>
      <dgm:spPr/>
    </dgm:pt>
    <dgm:pt modelId="{21C585D4-2E46-4C3E-A15F-602C129A01B4}" type="pres">
      <dgm:prSet presAssocID="{3B237B28-588E-4FB8-A948-47A5B0A6BDC9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E98C889B-6F42-4BA6-985C-D4BD14A7BC9D}" type="pres">
      <dgm:prSet presAssocID="{3B237B28-588E-4FB8-A948-47A5B0A6BDC9}" presName="connTx" presStyleLbl="parChTrans1D2" presStyleIdx="1" presStyleCnt="4"/>
      <dgm:spPr/>
      <dgm:t>
        <a:bodyPr/>
        <a:lstStyle/>
        <a:p>
          <a:endParaRPr lang="es-ES"/>
        </a:p>
      </dgm:t>
    </dgm:pt>
    <dgm:pt modelId="{299C07C1-349E-4EBC-B793-097DE4A667BC}" type="pres">
      <dgm:prSet presAssocID="{6095E22B-2087-49CC-8A45-2A907DB3951E}" presName="root2" presStyleCnt="0"/>
      <dgm:spPr/>
    </dgm:pt>
    <dgm:pt modelId="{12F0463A-DE3A-4458-BDB5-989C98AB3148}" type="pres">
      <dgm:prSet presAssocID="{6095E22B-2087-49CC-8A45-2A907DB3951E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19FAB5-E0C7-40A1-B9EA-772166B27020}" type="pres">
      <dgm:prSet presAssocID="{6095E22B-2087-49CC-8A45-2A907DB3951E}" presName="level3hierChild" presStyleCnt="0"/>
      <dgm:spPr/>
    </dgm:pt>
    <dgm:pt modelId="{C9228FDD-C2D6-4D49-ADE6-998D6D1CC388}" type="pres">
      <dgm:prSet presAssocID="{79736737-8859-470A-804C-71DB542D8FC4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E8887ECF-7A87-423D-AC5A-6BDA280E6439}" type="pres">
      <dgm:prSet presAssocID="{79736737-8859-470A-804C-71DB542D8FC4}" presName="connTx" presStyleLbl="parChTrans1D2" presStyleIdx="2" presStyleCnt="4"/>
      <dgm:spPr/>
      <dgm:t>
        <a:bodyPr/>
        <a:lstStyle/>
        <a:p>
          <a:endParaRPr lang="es-ES"/>
        </a:p>
      </dgm:t>
    </dgm:pt>
    <dgm:pt modelId="{81D03B37-0CE1-4F80-ACA3-82775DA0FAFE}" type="pres">
      <dgm:prSet presAssocID="{811E23A5-1662-4E1C-90AD-ED47DF0CEF8F}" presName="root2" presStyleCnt="0"/>
      <dgm:spPr/>
    </dgm:pt>
    <dgm:pt modelId="{B5D3BAA6-3002-46BE-A944-48577FA1B2E7}" type="pres">
      <dgm:prSet presAssocID="{811E23A5-1662-4E1C-90AD-ED47DF0CEF8F}" presName="LevelTwoTextNode" presStyleLbl="node2" presStyleIdx="2" presStyleCnt="4" custLinFactNeighborY="493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C98AB49-BB89-4245-95C5-9238D3190848}" type="pres">
      <dgm:prSet presAssocID="{811E23A5-1662-4E1C-90AD-ED47DF0CEF8F}" presName="level3hierChild" presStyleCnt="0"/>
      <dgm:spPr/>
    </dgm:pt>
    <dgm:pt modelId="{630179FA-1A8F-4D57-8F68-19239476E741}" type="pres">
      <dgm:prSet presAssocID="{434D7807-3D08-4DDD-9F95-7B6032B95F66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BA374E63-E603-40ED-B90A-570B12F156DE}" type="pres">
      <dgm:prSet presAssocID="{434D7807-3D08-4DDD-9F95-7B6032B95F66}" presName="connTx" presStyleLbl="parChTrans1D2" presStyleIdx="3" presStyleCnt="4"/>
      <dgm:spPr/>
      <dgm:t>
        <a:bodyPr/>
        <a:lstStyle/>
        <a:p>
          <a:endParaRPr lang="es-ES"/>
        </a:p>
      </dgm:t>
    </dgm:pt>
    <dgm:pt modelId="{168380FB-6B64-448C-A988-0CA68A7099B7}" type="pres">
      <dgm:prSet presAssocID="{620C89DA-DC64-4ADA-9BF5-54C27B57993E}" presName="root2" presStyleCnt="0"/>
      <dgm:spPr/>
    </dgm:pt>
    <dgm:pt modelId="{ED97F7A9-E8F5-4EC4-B541-357047C63AE4}" type="pres">
      <dgm:prSet presAssocID="{620C89DA-DC64-4ADA-9BF5-54C27B57993E}" presName="LevelTwoTextNode" presStyleLbl="node2" presStyleIdx="3" presStyleCnt="4" custLinFactNeighborY="98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FF518AF-B7EB-4B3D-A52C-426A2EA197B0}" type="pres">
      <dgm:prSet presAssocID="{620C89DA-DC64-4ADA-9BF5-54C27B57993E}" presName="level3hierChild" presStyleCnt="0"/>
      <dgm:spPr/>
    </dgm:pt>
  </dgm:ptLst>
  <dgm:cxnLst>
    <dgm:cxn modelId="{CDAB57B8-6327-48E9-AF94-C50FD796BFA5}" srcId="{C60BBCE8-22B5-4838-B060-DD2BF06C2B19}" destId="{E62386AA-17B9-4ED6-AABB-5F3C7A011953}" srcOrd="0" destOrd="0" parTransId="{349980DA-54A7-4694-87EC-2EE466D815A3}" sibTransId="{BCE7D026-0BDB-49C1-92A5-0E21DEF793A2}"/>
    <dgm:cxn modelId="{592E3347-120C-4F44-B3A5-F63632110482}" type="presOf" srcId="{6095E22B-2087-49CC-8A45-2A907DB3951E}" destId="{12F0463A-DE3A-4458-BDB5-989C98AB3148}" srcOrd="0" destOrd="0" presId="urn:microsoft.com/office/officeart/2008/layout/HorizontalMultiLevelHierarchy"/>
    <dgm:cxn modelId="{D0B9CE5B-E048-46B3-A61B-3CDE3C485319}" type="presOf" srcId="{811E23A5-1662-4E1C-90AD-ED47DF0CEF8F}" destId="{B5D3BAA6-3002-46BE-A944-48577FA1B2E7}" srcOrd="0" destOrd="0" presId="urn:microsoft.com/office/officeart/2008/layout/HorizontalMultiLevelHierarchy"/>
    <dgm:cxn modelId="{E0420B86-0D6A-4BFD-BF0E-02AC4E8E3C4E}" srcId="{C60BBCE8-22B5-4838-B060-DD2BF06C2B19}" destId="{6095E22B-2087-49CC-8A45-2A907DB3951E}" srcOrd="1" destOrd="0" parTransId="{3B237B28-588E-4FB8-A948-47A5B0A6BDC9}" sibTransId="{0A252DE8-D52F-47D7-A76F-DF88D1E715B8}"/>
    <dgm:cxn modelId="{2EEC8527-4ADD-4B2A-8895-3B594EC5C15D}" type="presOf" srcId="{79736737-8859-470A-804C-71DB542D8FC4}" destId="{E8887ECF-7A87-423D-AC5A-6BDA280E6439}" srcOrd="1" destOrd="0" presId="urn:microsoft.com/office/officeart/2008/layout/HorizontalMultiLevelHierarchy"/>
    <dgm:cxn modelId="{92367FDF-3F7A-4F91-BE4B-2931F84707B5}" type="presOf" srcId="{3B237B28-588E-4FB8-A948-47A5B0A6BDC9}" destId="{21C585D4-2E46-4C3E-A15F-602C129A01B4}" srcOrd="0" destOrd="0" presId="urn:microsoft.com/office/officeart/2008/layout/HorizontalMultiLevelHierarchy"/>
    <dgm:cxn modelId="{2352DF68-4A59-4F53-B07B-CC391F3FA7D7}" type="presOf" srcId="{434D7807-3D08-4DDD-9F95-7B6032B95F66}" destId="{BA374E63-E603-40ED-B90A-570B12F156DE}" srcOrd="1" destOrd="0" presId="urn:microsoft.com/office/officeart/2008/layout/HorizontalMultiLevelHierarchy"/>
    <dgm:cxn modelId="{5FCDAE57-53C0-48D4-9117-36D9ECBA6288}" type="presOf" srcId="{349980DA-54A7-4694-87EC-2EE466D815A3}" destId="{EA621963-8A6E-49CF-8EC0-822E2E21488F}" srcOrd="1" destOrd="0" presId="urn:microsoft.com/office/officeart/2008/layout/HorizontalMultiLevelHierarchy"/>
    <dgm:cxn modelId="{0B07760A-EC88-484F-96C0-833118D43AEA}" type="presOf" srcId="{3B237B28-588E-4FB8-A948-47A5B0A6BDC9}" destId="{E98C889B-6F42-4BA6-985C-D4BD14A7BC9D}" srcOrd="1" destOrd="0" presId="urn:microsoft.com/office/officeart/2008/layout/HorizontalMultiLevelHierarchy"/>
    <dgm:cxn modelId="{6DB57D48-5A08-4ED0-AA6D-47401C1C8153}" type="presOf" srcId="{620C89DA-DC64-4ADA-9BF5-54C27B57993E}" destId="{ED97F7A9-E8F5-4EC4-B541-357047C63AE4}" srcOrd="0" destOrd="0" presId="urn:microsoft.com/office/officeart/2008/layout/HorizontalMultiLevelHierarchy"/>
    <dgm:cxn modelId="{4DF24DD0-5F99-4F3F-A84A-3D799C4637ED}" type="presOf" srcId="{79736737-8859-470A-804C-71DB542D8FC4}" destId="{C9228FDD-C2D6-4D49-ADE6-998D6D1CC388}" srcOrd="0" destOrd="0" presId="urn:microsoft.com/office/officeart/2008/layout/HorizontalMultiLevelHierarchy"/>
    <dgm:cxn modelId="{FC315144-9AE4-480A-B527-37D260C2BA8F}" type="presOf" srcId="{434D7807-3D08-4DDD-9F95-7B6032B95F66}" destId="{630179FA-1A8F-4D57-8F68-19239476E741}" srcOrd="0" destOrd="0" presId="urn:microsoft.com/office/officeart/2008/layout/HorizontalMultiLevelHierarchy"/>
    <dgm:cxn modelId="{52629775-9969-49E1-A87C-892B42A40B8F}" srcId="{C60BBCE8-22B5-4838-B060-DD2BF06C2B19}" destId="{811E23A5-1662-4E1C-90AD-ED47DF0CEF8F}" srcOrd="2" destOrd="0" parTransId="{79736737-8859-470A-804C-71DB542D8FC4}" sibTransId="{18E9E513-9AF9-4FDB-AD01-ABD9B00E74DF}"/>
    <dgm:cxn modelId="{59EC2C8C-63F1-4017-AD02-FB2E919084CD}" type="presOf" srcId="{C60BBCE8-22B5-4838-B060-DD2BF06C2B19}" destId="{15A0F599-D3E7-4FF7-B215-3EA4037B4468}" srcOrd="0" destOrd="0" presId="urn:microsoft.com/office/officeart/2008/layout/HorizontalMultiLevelHierarchy"/>
    <dgm:cxn modelId="{C4620DC4-E487-4467-88A6-181C0D97DB3D}" type="presOf" srcId="{349980DA-54A7-4694-87EC-2EE466D815A3}" destId="{4588FF9B-B5C1-4869-9F11-7813BE0096FD}" srcOrd="0" destOrd="0" presId="urn:microsoft.com/office/officeart/2008/layout/HorizontalMultiLevelHierarchy"/>
    <dgm:cxn modelId="{E59A0C19-ACD1-4114-B369-BC1DD2AE3982}" type="presOf" srcId="{CE86C6AA-A8ED-4C71-B1C8-3E51BFBF616D}" destId="{7764F565-E4EB-44D3-B882-8ACB7DA12207}" srcOrd="0" destOrd="0" presId="urn:microsoft.com/office/officeart/2008/layout/HorizontalMultiLevelHierarchy"/>
    <dgm:cxn modelId="{79C3053B-1619-4F69-9F8D-B988132CB49F}" type="presOf" srcId="{E62386AA-17B9-4ED6-AABB-5F3C7A011953}" destId="{9F8D9F5A-8C95-4B82-AC43-E9C5E8A348BE}" srcOrd="0" destOrd="0" presId="urn:microsoft.com/office/officeart/2008/layout/HorizontalMultiLevelHierarchy"/>
    <dgm:cxn modelId="{0C36C70A-A361-4EC8-967D-EC73DC5EC19D}" srcId="{CE86C6AA-A8ED-4C71-B1C8-3E51BFBF616D}" destId="{C60BBCE8-22B5-4838-B060-DD2BF06C2B19}" srcOrd="0" destOrd="0" parTransId="{AE10D30F-7994-4997-AB1B-6504184838CF}" sibTransId="{D2A8F11D-ED6A-46C2-A19F-0DC7C290347E}"/>
    <dgm:cxn modelId="{E5844567-FFF9-41A8-8AAC-3D4FC838B3C8}" srcId="{C60BBCE8-22B5-4838-B060-DD2BF06C2B19}" destId="{620C89DA-DC64-4ADA-9BF5-54C27B57993E}" srcOrd="3" destOrd="0" parTransId="{434D7807-3D08-4DDD-9F95-7B6032B95F66}" sibTransId="{55016A1E-249F-4761-8EB0-67C300A24573}"/>
    <dgm:cxn modelId="{E801804A-B507-4ADB-B748-422E097CE391}" type="presParOf" srcId="{7764F565-E4EB-44D3-B882-8ACB7DA12207}" destId="{38D29D70-2B46-4170-B3CE-C7DD9CB1AE6F}" srcOrd="0" destOrd="0" presId="urn:microsoft.com/office/officeart/2008/layout/HorizontalMultiLevelHierarchy"/>
    <dgm:cxn modelId="{64399671-AADD-4839-8E31-B34020B4837C}" type="presParOf" srcId="{38D29D70-2B46-4170-B3CE-C7DD9CB1AE6F}" destId="{15A0F599-D3E7-4FF7-B215-3EA4037B4468}" srcOrd="0" destOrd="0" presId="urn:microsoft.com/office/officeart/2008/layout/HorizontalMultiLevelHierarchy"/>
    <dgm:cxn modelId="{6400860A-E63B-4F22-ACFB-D91EA84B447B}" type="presParOf" srcId="{38D29D70-2B46-4170-B3CE-C7DD9CB1AE6F}" destId="{9C975193-6032-450C-B6C3-3D965167E746}" srcOrd="1" destOrd="0" presId="urn:microsoft.com/office/officeart/2008/layout/HorizontalMultiLevelHierarchy"/>
    <dgm:cxn modelId="{A1F5E562-37BE-42A0-B980-A05F6E217A22}" type="presParOf" srcId="{9C975193-6032-450C-B6C3-3D965167E746}" destId="{4588FF9B-B5C1-4869-9F11-7813BE0096FD}" srcOrd="0" destOrd="0" presId="urn:microsoft.com/office/officeart/2008/layout/HorizontalMultiLevelHierarchy"/>
    <dgm:cxn modelId="{5ED29584-9E38-4C29-AACC-C049EAA932E1}" type="presParOf" srcId="{4588FF9B-B5C1-4869-9F11-7813BE0096FD}" destId="{EA621963-8A6E-49CF-8EC0-822E2E21488F}" srcOrd="0" destOrd="0" presId="urn:microsoft.com/office/officeart/2008/layout/HorizontalMultiLevelHierarchy"/>
    <dgm:cxn modelId="{D4FF2D4D-B5E0-44B4-90FA-62A5F2C2BB31}" type="presParOf" srcId="{9C975193-6032-450C-B6C3-3D965167E746}" destId="{89EA2633-63E5-44A7-92F3-EE39FDE5CECA}" srcOrd="1" destOrd="0" presId="urn:microsoft.com/office/officeart/2008/layout/HorizontalMultiLevelHierarchy"/>
    <dgm:cxn modelId="{CCFA18DC-E622-49E1-B2E6-F58DFDD4E02B}" type="presParOf" srcId="{89EA2633-63E5-44A7-92F3-EE39FDE5CECA}" destId="{9F8D9F5A-8C95-4B82-AC43-E9C5E8A348BE}" srcOrd="0" destOrd="0" presId="urn:microsoft.com/office/officeart/2008/layout/HorizontalMultiLevelHierarchy"/>
    <dgm:cxn modelId="{9F96BDB0-300D-43F8-B91A-217B8BE740FE}" type="presParOf" srcId="{89EA2633-63E5-44A7-92F3-EE39FDE5CECA}" destId="{780583AD-25C1-4FB3-909B-5F56E47EDBCF}" srcOrd="1" destOrd="0" presId="urn:microsoft.com/office/officeart/2008/layout/HorizontalMultiLevelHierarchy"/>
    <dgm:cxn modelId="{347C2D2A-9BDE-409D-813E-64C313C17FD1}" type="presParOf" srcId="{9C975193-6032-450C-B6C3-3D965167E746}" destId="{21C585D4-2E46-4C3E-A15F-602C129A01B4}" srcOrd="2" destOrd="0" presId="urn:microsoft.com/office/officeart/2008/layout/HorizontalMultiLevelHierarchy"/>
    <dgm:cxn modelId="{1DFF408B-7722-4883-AFE6-A7D8BC5F5D73}" type="presParOf" srcId="{21C585D4-2E46-4C3E-A15F-602C129A01B4}" destId="{E98C889B-6F42-4BA6-985C-D4BD14A7BC9D}" srcOrd="0" destOrd="0" presId="urn:microsoft.com/office/officeart/2008/layout/HorizontalMultiLevelHierarchy"/>
    <dgm:cxn modelId="{27EA64F1-4C6B-4BAC-AC81-E250587CCF2A}" type="presParOf" srcId="{9C975193-6032-450C-B6C3-3D965167E746}" destId="{299C07C1-349E-4EBC-B793-097DE4A667BC}" srcOrd="3" destOrd="0" presId="urn:microsoft.com/office/officeart/2008/layout/HorizontalMultiLevelHierarchy"/>
    <dgm:cxn modelId="{D94BB691-9507-41BF-8771-E2722778EB25}" type="presParOf" srcId="{299C07C1-349E-4EBC-B793-097DE4A667BC}" destId="{12F0463A-DE3A-4458-BDB5-989C98AB3148}" srcOrd="0" destOrd="0" presId="urn:microsoft.com/office/officeart/2008/layout/HorizontalMultiLevelHierarchy"/>
    <dgm:cxn modelId="{4A38B16B-92D4-4BE0-8181-8C13B63A8A7E}" type="presParOf" srcId="{299C07C1-349E-4EBC-B793-097DE4A667BC}" destId="{6B19FAB5-E0C7-40A1-B9EA-772166B27020}" srcOrd="1" destOrd="0" presId="urn:microsoft.com/office/officeart/2008/layout/HorizontalMultiLevelHierarchy"/>
    <dgm:cxn modelId="{4C9E9A09-268B-41F8-8450-2B16E834CF9B}" type="presParOf" srcId="{9C975193-6032-450C-B6C3-3D965167E746}" destId="{C9228FDD-C2D6-4D49-ADE6-998D6D1CC388}" srcOrd="4" destOrd="0" presId="urn:microsoft.com/office/officeart/2008/layout/HorizontalMultiLevelHierarchy"/>
    <dgm:cxn modelId="{682AD5C8-B8DB-43ED-8790-2548A6EDC944}" type="presParOf" srcId="{C9228FDD-C2D6-4D49-ADE6-998D6D1CC388}" destId="{E8887ECF-7A87-423D-AC5A-6BDA280E6439}" srcOrd="0" destOrd="0" presId="urn:microsoft.com/office/officeart/2008/layout/HorizontalMultiLevelHierarchy"/>
    <dgm:cxn modelId="{339BD550-023C-4BF2-B8B0-4A2B29245330}" type="presParOf" srcId="{9C975193-6032-450C-B6C3-3D965167E746}" destId="{81D03B37-0CE1-4F80-ACA3-82775DA0FAFE}" srcOrd="5" destOrd="0" presId="urn:microsoft.com/office/officeart/2008/layout/HorizontalMultiLevelHierarchy"/>
    <dgm:cxn modelId="{856C7392-A06A-405C-9997-9215CD3D7322}" type="presParOf" srcId="{81D03B37-0CE1-4F80-ACA3-82775DA0FAFE}" destId="{B5D3BAA6-3002-46BE-A944-48577FA1B2E7}" srcOrd="0" destOrd="0" presId="urn:microsoft.com/office/officeart/2008/layout/HorizontalMultiLevelHierarchy"/>
    <dgm:cxn modelId="{FEB7B2E3-47B4-49F9-9B1F-119403A23FC7}" type="presParOf" srcId="{81D03B37-0CE1-4F80-ACA3-82775DA0FAFE}" destId="{6C98AB49-BB89-4245-95C5-9238D3190848}" srcOrd="1" destOrd="0" presId="urn:microsoft.com/office/officeart/2008/layout/HorizontalMultiLevelHierarchy"/>
    <dgm:cxn modelId="{6BB85530-3DC0-4FD0-B23F-F9693BB19BFE}" type="presParOf" srcId="{9C975193-6032-450C-B6C3-3D965167E746}" destId="{630179FA-1A8F-4D57-8F68-19239476E741}" srcOrd="6" destOrd="0" presId="urn:microsoft.com/office/officeart/2008/layout/HorizontalMultiLevelHierarchy"/>
    <dgm:cxn modelId="{26F79CE3-2CFC-4919-8350-87D0CED7172C}" type="presParOf" srcId="{630179FA-1A8F-4D57-8F68-19239476E741}" destId="{BA374E63-E603-40ED-B90A-570B12F156DE}" srcOrd="0" destOrd="0" presId="urn:microsoft.com/office/officeart/2008/layout/HorizontalMultiLevelHierarchy"/>
    <dgm:cxn modelId="{3612667F-6EFB-4A27-9C6B-F0EE5A1CD3A7}" type="presParOf" srcId="{9C975193-6032-450C-B6C3-3D965167E746}" destId="{168380FB-6B64-448C-A988-0CA68A7099B7}" srcOrd="7" destOrd="0" presId="urn:microsoft.com/office/officeart/2008/layout/HorizontalMultiLevelHierarchy"/>
    <dgm:cxn modelId="{41D60FB1-9523-4AA6-A6ED-376FCD5E390B}" type="presParOf" srcId="{168380FB-6B64-448C-A988-0CA68A7099B7}" destId="{ED97F7A9-E8F5-4EC4-B541-357047C63AE4}" srcOrd="0" destOrd="0" presId="urn:microsoft.com/office/officeart/2008/layout/HorizontalMultiLevelHierarchy"/>
    <dgm:cxn modelId="{FD8E3944-062F-4B18-B54D-DE698A043C58}" type="presParOf" srcId="{168380FB-6B64-448C-A988-0CA68A7099B7}" destId="{0FF518AF-B7EB-4B3D-A52C-426A2EA197B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BAA0EB-221F-430B-9190-32BACF48D7E3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24C8277-A5BE-4C08-9661-C2D8DEF35BA2}">
      <dgm:prSet phldrT="[Texto]" custT="1"/>
      <dgm:spPr/>
      <dgm:t>
        <a:bodyPr/>
        <a:lstStyle/>
        <a:p>
          <a:pPr algn="ctr"/>
          <a:r>
            <a:rPr lang="es-MX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Ronda</a:t>
          </a:r>
        </a:p>
      </dgm:t>
    </dgm:pt>
    <dgm:pt modelId="{DA948B65-34E8-43A9-A7D7-33C09D26698D}" type="parTrans" cxnId="{40299A99-10F3-4B51-9FB1-F45018A87297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F275EF5-743D-4AB4-831A-C6D00C9A5C26}" type="sibTrans" cxnId="{40299A99-10F3-4B51-9FB1-F45018A87297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7C624B-8D93-4C07-9021-D03424D86298}">
      <dgm:prSet phldrT="[Texto]" custT="1"/>
      <dgm:spPr/>
      <dgm:t>
        <a:bodyPr/>
        <a:lstStyle/>
        <a:p>
          <a:pPr algn="ctr"/>
          <a:r>
            <a:rPr lang="es-MX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Licitación</a:t>
          </a:r>
        </a:p>
      </dgm:t>
    </dgm:pt>
    <dgm:pt modelId="{2915DE0C-EB72-4EFD-8253-85964516F8C7}" type="parTrans" cxnId="{2D253F9A-DC2D-49F6-B1DF-66CC9F04191F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6F5BDD-1A06-4BD6-8584-14A4E84E0FFC}" type="sibTrans" cxnId="{2D253F9A-DC2D-49F6-B1DF-66CC9F04191F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DFE1FCF-0F86-4316-993E-EF154CDE2360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MX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Contrato</a:t>
          </a:r>
        </a:p>
      </dgm:t>
    </dgm:pt>
    <dgm:pt modelId="{EF3E9686-CEFD-4FCF-BCEF-7CD0AE38E052}" type="parTrans" cxnId="{0C4431E6-76BA-4358-8057-944673AFF1CB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587669B-DF52-4CCD-8AA1-8B587913A045}" type="sibTrans" cxnId="{0C4431E6-76BA-4358-8057-944673AFF1CB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9175A11-8D6C-4FB2-82B3-C03ECCE5DDAC}">
      <dgm:prSet phldrT="[Texto]" custT="1"/>
      <dgm:spPr/>
      <dgm:t>
        <a:bodyPr/>
        <a:lstStyle/>
        <a:p>
          <a:pPr algn="ctr"/>
          <a:r>
            <a:rPr lang="es-MX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Cláusula 3</a:t>
          </a:r>
        </a:p>
      </dgm:t>
    </dgm:pt>
    <dgm:pt modelId="{C39C9C07-64D4-42AB-A42B-37B75B7A25C8}" type="parTrans" cxnId="{789535E6-FB17-4A62-B6E4-60481DBAA776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71B5059-9349-4BDB-A1B6-719BBF9D840A}" type="sibTrans" cxnId="{789535E6-FB17-4A62-B6E4-60481DBAA776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9A13120-2632-4B34-A5A4-DD6DCA777119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6985" tIns="6985" rIns="6985" bIns="6985" numCol="1" spcCol="1270" anchor="ctr" anchorCtr="0"/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Anexos</a:t>
          </a:r>
        </a:p>
      </dgm:t>
    </dgm:pt>
    <dgm:pt modelId="{1EADB830-FF3C-40D3-81FB-17023C0E3843}" type="parTrans" cxnId="{7EA4CBD9-A36C-4908-B617-FC93A67BA12D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AB605FC-DE7B-44D0-8FFD-0E7A447E4FBE}" type="sibTrans" cxnId="{7EA4CBD9-A36C-4908-B617-FC93A67BA12D}">
      <dgm:prSet/>
      <dgm:spPr/>
      <dgm:t>
        <a:bodyPr/>
        <a:lstStyle/>
        <a:p>
          <a:pPr algn="ctr"/>
          <a:endParaRPr lang="es-MX" sz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24E9A6-EA98-4920-AC06-91A91BCEF72B}" type="pres">
      <dgm:prSet presAssocID="{15BAA0EB-221F-430B-9190-32BACF48D7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0B5CA04-1C0D-4148-94C7-7F8E194CB95F}" type="pres">
      <dgm:prSet presAssocID="{C24C8277-A5BE-4C08-9661-C2D8DEF35BA2}" presName="hierRoot1" presStyleCnt="0">
        <dgm:presLayoutVars>
          <dgm:hierBranch val="init"/>
        </dgm:presLayoutVars>
      </dgm:prSet>
      <dgm:spPr/>
    </dgm:pt>
    <dgm:pt modelId="{1E8B6EB4-C807-4589-9AB4-793D6DA7F6EA}" type="pres">
      <dgm:prSet presAssocID="{C24C8277-A5BE-4C08-9661-C2D8DEF35BA2}" presName="rootComposite1" presStyleCnt="0"/>
      <dgm:spPr/>
    </dgm:pt>
    <dgm:pt modelId="{2ACDA9FB-207C-47C4-8DE4-6B86F72FD6A2}" type="pres">
      <dgm:prSet presAssocID="{C24C8277-A5BE-4C08-9661-C2D8DEF35BA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424456-865E-4BBE-8F43-91651ED63A88}" type="pres">
      <dgm:prSet presAssocID="{C24C8277-A5BE-4C08-9661-C2D8DEF35BA2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C62C1E2-F090-4111-9DF3-878A61C64DC5}" type="pres">
      <dgm:prSet presAssocID="{C24C8277-A5BE-4C08-9661-C2D8DEF35BA2}" presName="hierChild2" presStyleCnt="0"/>
      <dgm:spPr/>
    </dgm:pt>
    <dgm:pt modelId="{C06502BB-E6C5-4AA2-A458-474A804E469F}" type="pres">
      <dgm:prSet presAssocID="{2915DE0C-EB72-4EFD-8253-85964516F8C7}" presName="Name37" presStyleLbl="parChTrans1D2" presStyleIdx="0" presStyleCnt="1"/>
      <dgm:spPr/>
      <dgm:t>
        <a:bodyPr/>
        <a:lstStyle/>
        <a:p>
          <a:endParaRPr lang="es-ES"/>
        </a:p>
      </dgm:t>
    </dgm:pt>
    <dgm:pt modelId="{A29028F5-CC76-423B-81DA-5E90E7B99144}" type="pres">
      <dgm:prSet presAssocID="{6D7C624B-8D93-4C07-9021-D03424D86298}" presName="hierRoot2" presStyleCnt="0">
        <dgm:presLayoutVars>
          <dgm:hierBranch val="r"/>
        </dgm:presLayoutVars>
      </dgm:prSet>
      <dgm:spPr/>
    </dgm:pt>
    <dgm:pt modelId="{8B000C85-674D-4ABE-AFE7-E3C38B106DCC}" type="pres">
      <dgm:prSet presAssocID="{6D7C624B-8D93-4C07-9021-D03424D86298}" presName="rootComposite" presStyleCnt="0"/>
      <dgm:spPr/>
    </dgm:pt>
    <dgm:pt modelId="{C51F9207-108D-4214-A868-14B1B9E11A7A}" type="pres">
      <dgm:prSet presAssocID="{6D7C624B-8D93-4C07-9021-D03424D86298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6F38D3-54C4-4C93-96C5-01770164CB4C}" type="pres">
      <dgm:prSet presAssocID="{6D7C624B-8D93-4C07-9021-D03424D86298}" presName="rootConnector" presStyleLbl="node2" presStyleIdx="0" presStyleCnt="1"/>
      <dgm:spPr/>
      <dgm:t>
        <a:bodyPr/>
        <a:lstStyle/>
        <a:p>
          <a:endParaRPr lang="es-ES"/>
        </a:p>
      </dgm:t>
    </dgm:pt>
    <dgm:pt modelId="{223D2006-0E26-4FC1-A461-F815EA323E08}" type="pres">
      <dgm:prSet presAssocID="{6D7C624B-8D93-4C07-9021-D03424D86298}" presName="hierChild4" presStyleCnt="0"/>
      <dgm:spPr/>
    </dgm:pt>
    <dgm:pt modelId="{E30B7438-6F2B-4F52-AC79-D0C97C1AC0E3}" type="pres">
      <dgm:prSet presAssocID="{EF3E9686-CEFD-4FCF-BCEF-7CD0AE38E052}" presName="Name50" presStyleLbl="parChTrans1D3" presStyleIdx="0" presStyleCnt="2"/>
      <dgm:spPr/>
      <dgm:t>
        <a:bodyPr/>
        <a:lstStyle/>
        <a:p>
          <a:endParaRPr lang="es-ES"/>
        </a:p>
      </dgm:t>
    </dgm:pt>
    <dgm:pt modelId="{66EDCEE9-0CDE-4D7D-9D59-343CDA49FCEC}" type="pres">
      <dgm:prSet presAssocID="{7DFE1FCF-0F86-4316-993E-EF154CDE2360}" presName="hierRoot2" presStyleCnt="0">
        <dgm:presLayoutVars>
          <dgm:hierBranch val="r"/>
        </dgm:presLayoutVars>
      </dgm:prSet>
      <dgm:spPr/>
    </dgm:pt>
    <dgm:pt modelId="{0BEA3ED9-7D00-4C26-AC24-15C13FCDC448}" type="pres">
      <dgm:prSet presAssocID="{7DFE1FCF-0F86-4316-993E-EF154CDE2360}" presName="rootComposite" presStyleCnt="0"/>
      <dgm:spPr/>
    </dgm:pt>
    <dgm:pt modelId="{5BE2A40B-A4A0-4C6D-9901-0387EBD84444}" type="pres">
      <dgm:prSet presAssocID="{7DFE1FCF-0F86-4316-993E-EF154CDE2360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B33201-673B-4F4D-837B-61445B6CA102}" type="pres">
      <dgm:prSet presAssocID="{7DFE1FCF-0F86-4316-993E-EF154CDE2360}" presName="rootConnector" presStyleLbl="node3" presStyleIdx="0" presStyleCnt="2"/>
      <dgm:spPr/>
      <dgm:t>
        <a:bodyPr/>
        <a:lstStyle/>
        <a:p>
          <a:endParaRPr lang="es-ES"/>
        </a:p>
      </dgm:t>
    </dgm:pt>
    <dgm:pt modelId="{A44D526C-3A2C-48D2-9966-CDB1D09CCB7B}" type="pres">
      <dgm:prSet presAssocID="{7DFE1FCF-0F86-4316-993E-EF154CDE2360}" presName="hierChild4" presStyleCnt="0"/>
      <dgm:spPr/>
    </dgm:pt>
    <dgm:pt modelId="{384533A5-8C7F-4333-853A-F9E1D661C5E1}" type="pres">
      <dgm:prSet presAssocID="{C39C9C07-64D4-42AB-A42B-37B75B7A25C8}" presName="Name50" presStyleLbl="parChTrans1D4" presStyleIdx="0" presStyleCnt="1"/>
      <dgm:spPr/>
      <dgm:t>
        <a:bodyPr/>
        <a:lstStyle/>
        <a:p>
          <a:endParaRPr lang="es-ES"/>
        </a:p>
      </dgm:t>
    </dgm:pt>
    <dgm:pt modelId="{11A4F306-C67F-475F-AF45-C1EA76C24955}" type="pres">
      <dgm:prSet presAssocID="{99175A11-8D6C-4FB2-82B3-C03ECCE5DDAC}" presName="hierRoot2" presStyleCnt="0">
        <dgm:presLayoutVars>
          <dgm:hierBranch val="r"/>
        </dgm:presLayoutVars>
      </dgm:prSet>
      <dgm:spPr/>
    </dgm:pt>
    <dgm:pt modelId="{F3A32560-1BF1-4D55-8548-9EDB5BDE0919}" type="pres">
      <dgm:prSet presAssocID="{99175A11-8D6C-4FB2-82B3-C03ECCE5DDAC}" presName="rootComposite" presStyleCnt="0"/>
      <dgm:spPr/>
    </dgm:pt>
    <dgm:pt modelId="{94A23836-662D-4876-8071-54C5125A37C9}" type="pres">
      <dgm:prSet presAssocID="{99175A11-8D6C-4FB2-82B3-C03ECCE5DDAC}" presName="rootText" presStyleLbl="node4" presStyleIdx="0" presStyleCnt="1" custScaleX="1082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3E4991-6A41-4765-9B6A-472C9A634AA3}" type="pres">
      <dgm:prSet presAssocID="{99175A11-8D6C-4FB2-82B3-C03ECCE5DDAC}" presName="rootConnector" presStyleLbl="node4" presStyleIdx="0" presStyleCnt="1"/>
      <dgm:spPr/>
      <dgm:t>
        <a:bodyPr/>
        <a:lstStyle/>
        <a:p>
          <a:endParaRPr lang="es-ES"/>
        </a:p>
      </dgm:t>
    </dgm:pt>
    <dgm:pt modelId="{381CF9BE-01E7-41DB-99E9-D3B4B07E89F5}" type="pres">
      <dgm:prSet presAssocID="{99175A11-8D6C-4FB2-82B3-C03ECCE5DDAC}" presName="hierChild4" presStyleCnt="0"/>
      <dgm:spPr/>
    </dgm:pt>
    <dgm:pt modelId="{FA170204-719B-4800-935B-A4F8DF893D62}" type="pres">
      <dgm:prSet presAssocID="{99175A11-8D6C-4FB2-82B3-C03ECCE5DDAC}" presName="hierChild5" presStyleCnt="0"/>
      <dgm:spPr/>
    </dgm:pt>
    <dgm:pt modelId="{A3F3FDD6-1A6F-4C6D-91D4-85C7FE890BC0}" type="pres">
      <dgm:prSet presAssocID="{7DFE1FCF-0F86-4316-993E-EF154CDE2360}" presName="hierChild5" presStyleCnt="0"/>
      <dgm:spPr/>
    </dgm:pt>
    <dgm:pt modelId="{28AC1319-5FB0-4AE3-B604-6E6B9C208D4D}" type="pres">
      <dgm:prSet presAssocID="{1EADB830-FF3C-40D3-81FB-17023C0E3843}" presName="Name50" presStyleLbl="parChTrans1D3" presStyleIdx="1" presStyleCnt="2"/>
      <dgm:spPr/>
      <dgm:t>
        <a:bodyPr/>
        <a:lstStyle/>
        <a:p>
          <a:endParaRPr lang="es-ES"/>
        </a:p>
      </dgm:t>
    </dgm:pt>
    <dgm:pt modelId="{ACB88232-E27F-4B96-87C4-64CB2C4D7A59}" type="pres">
      <dgm:prSet presAssocID="{D9A13120-2632-4B34-A5A4-DD6DCA777119}" presName="hierRoot2" presStyleCnt="0">
        <dgm:presLayoutVars>
          <dgm:hierBranch val="r"/>
        </dgm:presLayoutVars>
      </dgm:prSet>
      <dgm:spPr/>
    </dgm:pt>
    <dgm:pt modelId="{8EF65FA2-2E7B-4D66-A02B-C73BA1282B0C}" type="pres">
      <dgm:prSet presAssocID="{D9A13120-2632-4B34-A5A4-DD6DCA777119}" presName="rootComposite" presStyleCnt="0"/>
      <dgm:spPr/>
    </dgm:pt>
    <dgm:pt modelId="{AC6D5851-61C2-46C0-9F04-5B15CF078C31}" type="pres">
      <dgm:prSet presAssocID="{D9A13120-2632-4B34-A5A4-DD6DCA777119}" presName="rootText" presStyleLbl="node3" presStyleIdx="1" presStyleCnt="2">
        <dgm:presLayoutVars>
          <dgm:chPref val="3"/>
        </dgm:presLayoutVars>
      </dgm:prSet>
      <dgm:spPr>
        <a:xfrm>
          <a:off x="589977" y="1845834"/>
          <a:ext cx="649399" cy="324699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F2E11C5B-43E9-4B60-8DAD-A719A5719F0B}" type="pres">
      <dgm:prSet presAssocID="{D9A13120-2632-4B34-A5A4-DD6DCA777119}" presName="rootConnector" presStyleLbl="node3" presStyleIdx="1" presStyleCnt="2"/>
      <dgm:spPr/>
      <dgm:t>
        <a:bodyPr/>
        <a:lstStyle/>
        <a:p>
          <a:endParaRPr lang="es-ES"/>
        </a:p>
      </dgm:t>
    </dgm:pt>
    <dgm:pt modelId="{E0A1E6E3-DB65-4FAF-8027-11EE536093C5}" type="pres">
      <dgm:prSet presAssocID="{D9A13120-2632-4B34-A5A4-DD6DCA777119}" presName="hierChild4" presStyleCnt="0"/>
      <dgm:spPr/>
    </dgm:pt>
    <dgm:pt modelId="{15323263-49A3-4935-94A6-5E962B527D14}" type="pres">
      <dgm:prSet presAssocID="{D9A13120-2632-4B34-A5A4-DD6DCA777119}" presName="hierChild5" presStyleCnt="0"/>
      <dgm:spPr/>
    </dgm:pt>
    <dgm:pt modelId="{874F5FE5-58BE-4A0D-8ED6-7084B2282B7F}" type="pres">
      <dgm:prSet presAssocID="{6D7C624B-8D93-4C07-9021-D03424D86298}" presName="hierChild5" presStyleCnt="0"/>
      <dgm:spPr/>
    </dgm:pt>
    <dgm:pt modelId="{8BA8E9A8-3F7B-4763-85C9-E0F34493BF97}" type="pres">
      <dgm:prSet presAssocID="{C24C8277-A5BE-4C08-9661-C2D8DEF35BA2}" presName="hierChild3" presStyleCnt="0"/>
      <dgm:spPr/>
    </dgm:pt>
  </dgm:ptLst>
  <dgm:cxnLst>
    <dgm:cxn modelId="{58C04130-A61F-4084-8D54-735D01145F7D}" type="presOf" srcId="{D9A13120-2632-4B34-A5A4-DD6DCA777119}" destId="{F2E11C5B-43E9-4B60-8DAD-A719A5719F0B}" srcOrd="1" destOrd="0" presId="urn:microsoft.com/office/officeart/2005/8/layout/orgChart1"/>
    <dgm:cxn modelId="{BF60E208-55CD-4ACE-8C9E-09E51C8CFF98}" type="presOf" srcId="{1EADB830-FF3C-40D3-81FB-17023C0E3843}" destId="{28AC1319-5FB0-4AE3-B604-6E6B9C208D4D}" srcOrd="0" destOrd="0" presId="urn:microsoft.com/office/officeart/2005/8/layout/orgChart1"/>
    <dgm:cxn modelId="{41CEAFA5-C39C-4BAA-8B3C-B4EBEAC22FEB}" type="presOf" srcId="{6D7C624B-8D93-4C07-9021-D03424D86298}" destId="{7C6F38D3-54C4-4C93-96C5-01770164CB4C}" srcOrd="1" destOrd="0" presId="urn:microsoft.com/office/officeart/2005/8/layout/orgChart1"/>
    <dgm:cxn modelId="{7AB31D22-6F14-4C66-B7E9-851DB9344964}" type="presOf" srcId="{C24C8277-A5BE-4C08-9661-C2D8DEF35BA2}" destId="{2ACDA9FB-207C-47C4-8DE4-6B86F72FD6A2}" srcOrd="0" destOrd="0" presId="urn:microsoft.com/office/officeart/2005/8/layout/orgChart1"/>
    <dgm:cxn modelId="{C16FFB89-3F2B-43F7-969C-43125C542141}" type="presOf" srcId="{15BAA0EB-221F-430B-9190-32BACF48D7E3}" destId="{4F24E9A6-EA98-4920-AC06-91A91BCEF72B}" srcOrd="0" destOrd="0" presId="urn:microsoft.com/office/officeart/2005/8/layout/orgChart1"/>
    <dgm:cxn modelId="{40299A99-10F3-4B51-9FB1-F45018A87297}" srcId="{15BAA0EB-221F-430B-9190-32BACF48D7E3}" destId="{C24C8277-A5BE-4C08-9661-C2D8DEF35BA2}" srcOrd="0" destOrd="0" parTransId="{DA948B65-34E8-43A9-A7D7-33C09D26698D}" sibTransId="{2F275EF5-743D-4AB4-831A-C6D00C9A5C26}"/>
    <dgm:cxn modelId="{D8F5C255-E160-4038-85A4-989D6F0C0190}" type="presOf" srcId="{2915DE0C-EB72-4EFD-8253-85964516F8C7}" destId="{C06502BB-E6C5-4AA2-A458-474A804E469F}" srcOrd="0" destOrd="0" presId="urn:microsoft.com/office/officeart/2005/8/layout/orgChart1"/>
    <dgm:cxn modelId="{20F7AAD7-4E39-44FE-9DA5-B0A9D8DF9AA3}" type="presOf" srcId="{99175A11-8D6C-4FB2-82B3-C03ECCE5DDAC}" destId="{F53E4991-6A41-4765-9B6A-472C9A634AA3}" srcOrd="1" destOrd="0" presId="urn:microsoft.com/office/officeart/2005/8/layout/orgChart1"/>
    <dgm:cxn modelId="{0C4431E6-76BA-4358-8057-944673AFF1CB}" srcId="{6D7C624B-8D93-4C07-9021-D03424D86298}" destId="{7DFE1FCF-0F86-4316-993E-EF154CDE2360}" srcOrd="0" destOrd="0" parTransId="{EF3E9686-CEFD-4FCF-BCEF-7CD0AE38E052}" sibTransId="{D587669B-DF52-4CCD-8AA1-8B587913A045}"/>
    <dgm:cxn modelId="{06063E42-8CF3-42B5-B22D-890123120E9E}" type="presOf" srcId="{7DFE1FCF-0F86-4316-993E-EF154CDE2360}" destId="{A7B33201-673B-4F4D-837B-61445B6CA102}" srcOrd="1" destOrd="0" presId="urn:microsoft.com/office/officeart/2005/8/layout/orgChart1"/>
    <dgm:cxn modelId="{2D253F9A-DC2D-49F6-B1DF-66CC9F04191F}" srcId="{C24C8277-A5BE-4C08-9661-C2D8DEF35BA2}" destId="{6D7C624B-8D93-4C07-9021-D03424D86298}" srcOrd="0" destOrd="0" parTransId="{2915DE0C-EB72-4EFD-8253-85964516F8C7}" sibTransId="{D76F5BDD-1A06-4BD6-8584-14A4E84E0FFC}"/>
    <dgm:cxn modelId="{789535E6-FB17-4A62-B6E4-60481DBAA776}" srcId="{7DFE1FCF-0F86-4316-993E-EF154CDE2360}" destId="{99175A11-8D6C-4FB2-82B3-C03ECCE5DDAC}" srcOrd="0" destOrd="0" parTransId="{C39C9C07-64D4-42AB-A42B-37B75B7A25C8}" sibTransId="{971B5059-9349-4BDB-A1B6-719BBF9D840A}"/>
    <dgm:cxn modelId="{EE7BB8BA-BA8E-4EE8-8B12-B06292B34512}" type="presOf" srcId="{C39C9C07-64D4-42AB-A42B-37B75B7A25C8}" destId="{384533A5-8C7F-4333-853A-F9E1D661C5E1}" srcOrd="0" destOrd="0" presId="urn:microsoft.com/office/officeart/2005/8/layout/orgChart1"/>
    <dgm:cxn modelId="{5585E399-6A32-45B0-A7A4-4A5E21BD5214}" type="presOf" srcId="{7DFE1FCF-0F86-4316-993E-EF154CDE2360}" destId="{5BE2A40B-A4A0-4C6D-9901-0387EBD84444}" srcOrd="0" destOrd="0" presId="urn:microsoft.com/office/officeart/2005/8/layout/orgChart1"/>
    <dgm:cxn modelId="{E345F6F2-CC82-44B9-9902-5D0111137E08}" type="presOf" srcId="{C24C8277-A5BE-4C08-9661-C2D8DEF35BA2}" destId="{5B424456-865E-4BBE-8F43-91651ED63A88}" srcOrd="1" destOrd="0" presId="urn:microsoft.com/office/officeart/2005/8/layout/orgChart1"/>
    <dgm:cxn modelId="{6BC7FD7C-2001-492A-AA91-A346133F829E}" type="presOf" srcId="{99175A11-8D6C-4FB2-82B3-C03ECCE5DDAC}" destId="{94A23836-662D-4876-8071-54C5125A37C9}" srcOrd="0" destOrd="0" presId="urn:microsoft.com/office/officeart/2005/8/layout/orgChart1"/>
    <dgm:cxn modelId="{2C7683B7-C054-496F-8CE7-DB36412F5591}" type="presOf" srcId="{D9A13120-2632-4B34-A5A4-DD6DCA777119}" destId="{AC6D5851-61C2-46C0-9F04-5B15CF078C31}" srcOrd="0" destOrd="0" presId="urn:microsoft.com/office/officeart/2005/8/layout/orgChart1"/>
    <dgm:cxn modelId="{7EA4CBD9-A36C-4908-B617-FC93A67BA12D}" srcId="{6D7C624B-8D93-4C07-9021-D03424D86298}" destId="{D9A13120-2632-4B34-A5A4-DD6DCA777119}" srcOrd="1" destOrd="0" parTransId="{1EADB830-FF3C-40D3-81FB-17023C0E3843}" sibTransId="{8AB605FC-DE7B-44D0-8FFD-0E7A447E4FBE}"/>
    <dgm:cxn modelId="{971AF284-473A-4EAF-8B17-FFA7D70A7118}" type="presOf" srcId="{6D7C624B-8D93-4C07-9021-D03424D86298}" destId="{C51F9207-108D-4214-A868-14B1B9E11A7A}" srcOrd="0" destOrd="0" presId="urn:microsoft.com/office/officeart/2005/8/layout/orgChart1"/>
    <dgm:cxn modelId="{F83DD157-3AB6-4FA8-97AA-4717E728EF69}" type="presOf" srcId="{EF3E9686-CEFD-4FCF-BCEF-7CD0AE38E052}" destId="{E30B7438-6F2B-4F52-AC79-D0C97C1AC0E3}" srcOrd="0" destOrd="0" presId="urn:microsoft.com/office/officeart/2005/8/layout/orgChart1"/>
    <dgm:cxn modelId="{E3E54781-5530-41EC-8BAD-650354518387}" type="presParOf" srcId="{4F24E9A6-EA98-4920-AC06-91A91BCEF72B}" destId="{E0B5CA04-1C0D-4148-94C7-7F8E194CB95F}" srcOrd="0" destOrd="0" presId="urn:microsoft.com/office/officeart/2005/8/layout/orgChart1"/>
    <dgm:cxn modelId="{DF6FD97D-828C-4891-ADAB-39AEC417D0BB}" type="presParOf" srcId="{E0B5CA04-1C0D-4148-94C7-7F8E194CB95F}" destId="{1E8B6EB4-C807-4589-9AB4-793D6DA7F6EA}" srcOrd="0" destOrd="0" presId="urn:microsoft.com/office/officeart/2005/8/layout/orgChart1"/>
    <dgm:cxn modelId="{057F7053-6D06-480A-9BA2-D7EDBBA2EF38}" type="presParOf" srcId="{1E8B6EB4-C807-4589-9AB4-793D6DA7F6EA}" destId="{2ACDA9FB-207C-47C4-8DE4-6B86F72FD6A2}" srcOrd="0" destOrd="0" presId="urn:microsoft.com/office/officeart/2005/8/layout/orgChart1"/>
    <dgm:cxn modelId="{07F8DD79-0A68-4FA8-A532-15605D1BDA78}" type="presParOf" srcId="{1E8B6EB4-C807-4589-9AB4-793D6DA7F6EA}" destId="{5B424456-865E-4BBE-8F43-91651ED63A88}" srcOrd="1" destOrd="0" presId="urn:microsoft.com/office/officeart/2005/8/layout/orgChart1"/>
    <dgm:cxn modelId="{CDB33332-AE2A-419E-96DE-4DAE278584BB}" type="presParOf" srcId="{E0B5CA04-1C0D-4148-94C7-7F8E194CB95F}" destId="{5C62C1E2-F090-4111-9DF3-878A61C64DC5}" srcOrd="1" destOrd="0" presId="urn:microsoft.com/office/officeart/2005/8/layout/orgChart1"/>
    <dgm:cxn modelId="{5BBB9659-0F72-47C7-9820-9E275951D220}" type="presParOf" srcId="{5C62C1E2-F090-4111-9DF3-878A61C64DC5}" destId="{C06502BB-E6C5-4AA2-A458-474A804E469F}" srcOrd="0" destOrd="0" presId="urn:microsoft.com/office/officeart/2005/8/layout/orgChart1"/>
    <dgm:cxn modelId="{440E4899-EABB-4B6D-B9AA-B1CBD5FA6C59}" type="presParOf" srcId="{5C62C1E2-F090-4111-9DF3-878A61C64DC5}" destId="{A29028F5-CC76-423B-81DA-5E90E7B99144}" srcOrd="1" destOrd="0" presId="urn:microsoft.com/office/officeart/2005/8/layout/orgChart1"/>
    <dgm:cxn modelId="{29CD08CB-EBA7-4C3F-803A-25CE8F25D194}" type="presParOf" srcId="{A29028F5-CC76-423B-81DA-5E90E7B99144}" destId="{8B000C85-674D-4ABE-AFE7-E3C38B106DCC}" srcOrd="0" destOrd="0" presId="urn:microsoft.com/office/officeart/2005/8/layout/orgChart1"/>
    <dgm:cxn modelId="{61A8C8ED-F439-4101-ACA0-022D086A8532}" type="presParOf" srcId="{8B000C85-674D-4ABE-AFE7-E3C38B106DCC}" destId="{C51F9207-108D-4214-A868-14B1B9E11A7A}" srcOrd="0" destOrd="0" presId="urn:microsoft.com/office/officeart/2005/8/layout/orgChart1"/>
    <dgm:cxn modelId="{9180737A-A757-4850-AA90-26678141164B}" type="presParOf" srcId="{8B000C85-674D-4ABE-AFE7-E3C38B106DCC}" destId="{7C6F38D3-54C4-4C93-96C5-01770164CB4C}" srcOrd="1" destOrd="0" presId="urn:microsoft.com/office/officeart/2005/8/layout/orgChart1"/>
    <dgm:cxn modelId="{97946689-71D1-42A5-9FF7-D17DFADB2364}" type="presParOf" srcId="{A29028F5-CC76-423B-81DA-5E90E7B99144}" destId="{223D2006-0E26-4FC1-A461-F815EA323E08}" srcOrd="1" destOrd="0" presId="urn:microsoft.com/office/officeart/2005/8/layout/orgChart1"/>
    <dgm:cxn modelId="{364E8A1C-1C1D-4D04-84EA-E5DDC32AEE2A}" type="presParOf" srcId="{223D2006-0E26-4FC1-A461-F815EA323E08}" destId="{E30B7438-6F2B-4F52-AC79-D0C97C1AC0E3}" srcOrd="0" destOrd="0" presId="urn:microsoft.com/office/officeart/2005/8/layout/orgChart1"/>
    <dgm:cxn modelId="{4C1601E7-3D4E-4E31-83F4-C730BE622268}" type="presParOf" srcId="{223D2006-0E26-4FC1-A461-F815EA323E08}" destId="{66EDCEE9-0CDE-4D7D-9D59-343CDA49FCEC}" srcOrd="1" destOrd="0" presId="urn:microsoft.com/office/officeart/2005/8/layout/orgChart1"/>
    <dgm:cxn modelId="{C0D3FC43-3F0A-47C1-8CAE-53A1994A9713}" type="presParOf" srcId="{66EDCEE9-0CDE-4D7D-9D59-343CDA49FCEC}" destId="{0BEA3ED9-7D00-4C26-AC24-15C13FCDC448}" srcOrd="0" destOrd="0" presId="urn:microsoft.com/office/officeart/2005/8/layout/orgChart1"/>
    <dgm:cxn modelId="{271A7F3C-70BD-4C52-A72E-993C44506393}" type="presParOf" srcId="{0BEA3ED9-7D00-4C26-AC24-15C13FCDC448}" destId="{5BE2A40B-A4A0-4C6D-9901-0387EBD84444}" srcOrd="0" destOrd="0" presId="urn:microsoft.com/office/officeart/2005/8/layout/orgChart1"/>
    <dgm:cxn modelId="{DC49E0F9-FD74-4A0A-8800-A8E87687A902}" type="presParOf" srcId="{0BEA3ED9-7D00-4C26-AC24-15C13FCDC448}" destId="{A7B33201-673B-4F4D-837B-61445B6CA102}" srcOrd="1" destOrd="0" presId="urn:microsoft.com/office/officeart/2005/8/layout/orgChart1"/>
    <dgm:cxn modelId="{95B5714B-A6F6-4F65-90A3-5C7C5EF95FF8}" type="presParOf" srcId="{66EDCEE9-0CDE-4D7D-9D59-343CDA49FCEC}" destId="{A44D526C-3A2C-48D2-9966-CDB1D09CCB7B}" srcOrd="1" destOrd="0" presId="urn:microsoft.com/office/officeart/2005/8/layout/orgChart1"/>
    <dgm:cxn modelId="{FCCF3E74-D672-4507-98F8-06739D011709}" type="presParOf" srcId="{A44D526C-3A2C-48D2-9966-CDB1D09CCB7B}" destId="{384533A5-8C7F-4333-853A-F9E1D661C5E1}" srcOrd="0" destOrd="0" presId="urn:microsoft.com/office/officeart/2005/8/layout/orgChart1"/>
    <dgm:cxn modelId="{32AE8988-3FAC-418D-9B11-87F4DC7EE0AF}" type="presParOf" srcId="{A44D526C-3A2C-48D2-9966-CDB1D09CCB7B}" destId="{11A4F306-C67F-475F-AF45-C1EA76C24955}" srcOrd="1" destOrd="0" presId="urn:microsoft.com/office/officeart/2005/8/layout/orgChart1"/>
    <dgm:cxn modelId="{5BD54538-E567-47AA-9472-C0F1B6B5D2FA}" type="presParOf" srcId="{11A4F306-C67F-475F-AF45-C1EA76C24955}" destId="{F3A32560-1BF1-4D55-8548-9EDB5BDE0919}" srcOrd="0" destOrd="0" presId="urn:microsoft.com/office/officeart/2005/8/layout/orgChart1"/>
    <dgm:cxn modelId="{5814D7E3-C568-47AA-A727-92C77687E48B}" type="presParOf" srcId="{F3A32560-1BF1-4D55-8548-9EDB5BDE0919}" destId="{94A23836-662D-4876-8071-54C5125A37C9}" srcOrd="0" destOrd="0" presId="urn:microsoft.com/office/officeart/2005/8/layout/orgChart1"/>
    <dgm:cxn modelId="{EC9D0B52-E6B4-4044-A9E9-5B3E38477AD1}" type="presParOf" srcId="{F3A32560-1BF1-4D55-8548-9EDB5BDE0919}" destId="{F53E4991-6A41-4765-9B6A-472C9A634AA3}" srcOrd="1" destOrd="0" presId="urn:microsoft.com/office/officeart/2005/8/layout/orgChart1"/>
    <dgm:cxn modelId="{05CEC53D-0030-4894-BB74-A8FFFEEB1B62}" type="presParOf" srcId="{11A4F306-C67F-475F-AF45-C1EA76C24955}" destId="{381CF9BE-01E7-41DB-99E9-D3B4B07E89F5}" srcOrd="1" destOrd="0" presId="urn:microsoft.com/office/officeart/2005/8/layout/orgChart1"/>
    <dgm:cxn modelId="{7E126B29-AD4E-45A3-AAB1-FEE8E349650B}" type="presParOf" srcId="{11A4F306-C67F-475F-AF45-C1EA76C24955}" destId="{FA170204-719B-4800-935B-A4F8DF893D62}" srcOrd="2" destOrd="0" presId="urn:microsoft.com/office/officeart/2005/8/layout/orgChart1"/>
    <dgm:cxn modelId="{605D408B-CE8E-4103-91E5-73D2AE96F3C9}" type="presParOf" srcId="{66EDCEE9-0CDE-4D7D-9D59-343CDA49FCEC}" destId="{A3F3FDD6-1A6F-4C6D-91D4-85C7FE890BC0}" srcOrd="2" destOrd="0" presId="urn:microsoft.com/office/officeart/2005/8/layout/orgChart1"/>
    <dgm:cxn modelId="{F0BFF97B-6461-4EAB-B4F4-BC335DBB02CF}" type="presParOf" srcId="{223D2006-0E26-4FC1-A461-F815EA323E08}" destId="{28AC1319-5FB0-4AE3-B604-6E6B9C208D4D}" srcOrd="2" destOrd="0" presId="urn:microsoft.com/office/officeart/2005/8/layout/orgChart1"/>
    <dgm:cxn modelId="{D2BBB904-0960-459E-B7C0-27C8B76AA9CD}" type="presParOf" srcId="{223D2006-0E26-4FC1-A461-F815EA323E08}" destId="{ACB88232-E27F-4B96-87C4-64CB2C4D7A59}" srcOrd="3" destOrd="0" presId="urn:microsoft.com/office/officeart/2005/8/layout/orgChart1"/>
    <dgm:cxn modelId="{0D9F770A-73EF-4EF1-804B-C8B114015ACC}" type="presParOf" srcId="{ACB88232-E27F-4B96-87C4-64CB2C4D7A59}" destId="{8EF65FA2-2E7B-4D66-A02B-C73BA1282B0C}" srcOrd="0" destOrd="0" presId="urn:microsoft.com/office/officeart/2005/8/layout/orgChart1"/>
    <dgm:cxn modelId="{210764E8-32FB-427B-A529-BC267AACBB87}" type="presParOf" srcId="{8EF65FA2-2E7B-4D66-A02B-C73BA1282B0C}" destId="{AC6D5851-61C2-46C0-9F04-5B15CF078C31}" srcOrd="0" destOrd="0" presId="urn:microsoft.com/office/officeart/2005/8/layout/orgChart1"/>
    <dgm:cxn modelId="{A6A34340-E3BA-4C6D-ABFF-882A7172A44F}" type="presParOf" srcId="{8EF65FA2-2E7B-4D66-A02B-C73BA1282B0C}" destId="{F2E11C5B-43E9-4B60-8DAD-A719A5719F0B}" srcOrd="1" destOrd="0" presId="urn:microsoft.com/office/officeart/2005/8/layout/orgChart1"/>
    <dgm:cxn modelId="{D24BA929-296F-4272-A080-3AE08C9A67C1}" type="presParOf" srcId="{ACB88232-E27F-4B96-87C4-64CB2C4D7A59}" destId="{E0A1E6E3-DB65-4FAF-8027-11EE536093C5}" srcOrd="1" destOrd="0" presId="urn:microsoft.com/office/officeart/2005/8/layout/orgChart1"/>
    <dgm:cxn modelId="{40124003-188D-4047-B256-C7E3DBA37642}" type="presParOf" srcId="{ACB88232-E27F-4B96-87C4-64CB2C4D7A59}" destId="{15323263-49A3-4935-94A6-5E962B527D14}" srcOrd="2" destOrd="0" presId="urn:microsoft.com/office/officeart/2005/8/layout/orgChart1"/>
    <dgm:cxn modelId="{9897FC1E-07DE-431D-8E81-8B7F5D0C4C96}" type="presParOf" srcId="{A29028F5-CC76-423B-81DA-5E90E7B99144}" destId="{874F5FE5-58BE-4A0D-8ED6-7084B2282B7F}" srcOrd="2" destOrd="0" presId="urn:microsoft.com/office/officeart/2005/8/layout/orgChart1"/>
    <dgm:cxn modelId="{0EA6BDE7-8AA6-4665-BE33-3C2C2B5A01A6}" type="presParOf" srcId="{E0B5CA04-1C0D-4148-94C7-7F8E194CB95F}" destId="{8BA8E9A8-3F7B-4763-85C9-E0F34493BF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BAA0EB-221F-430B-9190-32BACF48D7E3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AD59336B-A5CA-4AAC-A87A-8A00F29879B5}">
      <dgm:prSet phldrT="[Texto]" custT="1"/>
      <dgm:spPr/>
      <dgm:t>
        <a:bodyPr/>
        <a:lstStyle/>
        <a:p>
          <a:r>
            <a:rPr lang="es-MX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Ley</a:t>
          </a:r>
        </a:p>
      </dgm:t>
    </dgm:pt>
    <dgm:pt modelId="{6D7D0E08-3366-4569-BB76-BB40BFF06458}" type="parTrans" cxnId="{8A2B17A7-D191-4B82-B724-F2FF88DD04AE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5E44EBD-071C-451F-9393-E22F03B2CE87}" type="sibTrans" cxnId="{8A2B17A7-D191-4B82-B724-F2FF88DD04AE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4C8277-A5BE-4C08-9661-C2D8DEF35BA2}">
      <dgm:prSet phldrT="[Texto]" custT="1"/>
      <dgm:spPr/>
      <dgm:t>
        <a:bodyPr/>
        <a:lstStyle/>
        <a:p>
          <a:r>
            <a:rPr lang="es-MX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Reglamento</a:t>
          </a:r>
        </a:p>
      </dgm:t>
    </dgm:pt>
    <dgm:pt modelId="{DA948B65-34E8-43A9-A7D7-33C09D26698D}" type="parTrans" cxnId="{40299A99-10F3-4B51-9FB1-F45018A87297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F275EF5-743D-4AB4-831A-C6D00C9A5C26}" type="sibTrans" cxnId="{40299A99-10F3-4B51-9FB1-F45018A87297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7C624B-8D93-4C07-9021-D03424D86298}">
      <dgm:prSet phldrT="[Texto]" custT="1"/>
      <dgm:spPr/>
      <dgm:t>
        <a:bodyPr/>
        <a:lstStyle/>
        <a:p>
          <a:pPr algn="ctr"/>
          <a:r>
            <a:rPr lang="es-MX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Lineamiento</a:t>
          </a:r>
        </a:p>
      </dgm:t>
    </dgm:pt>
    <dgm:pt modelId="{2915DE0C-EB72-4EFD-8253-85964516F8C7}" type="parTrans" cxnId="{2D253F9A-DC2D-49F6-B1DF-66CC9F04191F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6F5BDD-1A06-4BD6-8584-14A4E84E0FFC}" type="sibTrans" cxnId="{2D253F9A-DC2D-49F6-B1DF-66CC9F04191F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187D34B-5B04-4FA9-879C-E06F1CB065D6}">
      <dgm:prSet phldrT="[Texto]" custT="1"/>
      <dgm:spPr/>
      <dgm:t>
        <a:bodyPr/>
        <a:lstStyle/>
        <a:p>
          <a:pPr algn="ctr"/>
          <a:r>
            <a:rPr lang="es-MX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Artículo</a:t>
          </a:r>
        </a:p>
      </dgm:t>
    </dgm:pt>
    <dgm:pt modelId="{4AA4AD00-2B1E-45EB-ADD0-0DDCF1600E11}" type="parTrans" cxnId="{3B40C70F-22CE-4403-8A10-3E0E381FD681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44D38BA-B395-47AE-A865-885AB6B06DB0}" type="sibTrans" cxnId="{3B40C70F-22CE-4403-8A10-3E0E381FD681}">
      <dgm:prSet/>
      <dgm:spPr/>
      <dgm:t>
        <a:bodyPr/>
        <a:lstStyle/>
        <a:p>
          <a:endParaRPr lang="es-MX" sz="11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24E9A6-EA98-4920-AC06-91A91BCEF72B}" type="pres">
      <dgm:prSet presAssocID="{15BAA0EB-221F-430B-9190-32BACF48D7E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1A64DED-51B3-4CC0-BFD0-DFD49540DE9B}" type="pres">
      <dgm:prSet presAssocID="{AD59336B-A5CA-4AAC-A87A-8A00F29879B5}" presName="hierRoot1" presStyleCnt="0">
        <dgm:presLayoutVars>
          <dgm:hierBranch val="r"/>
        </dgm:presLayoutVars>
      </dgm:prSet>
      <dgm:spPr/>
    </dgm:pt>
    <dgm:pt modelId="{97DBB25E-FDBC-46EB-82D0-AC267BB6E573}" type="pres">
      <dgm:prSet presAssocID="{AD59336B-A5CA-4AAC-A87A-8A00F29879B5}" presName="rootComposite1" presStyleCnt="0"/>
      <dgm:spPr/>
    </dgm:pt>
    <dgm:pt modelId="{B4F4CD83-1E63-4C88-B941-593A267C02F6}" type="pres">
      <dgm:prSet presAssocID="{AD59336B-A5CA-4AAC-A87A-8A00F29879B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B4EB43-6CD6-45C7-8D75-4323D178C265}" type="pres">
      <dgm:prSet presAssocID="{AD59336B-A5CA-4AAC-A87A-8A00F29879B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7774307C-7ABB-4F5F-B825-A60E3C9E189F}" type="pres">
      <dgm:prSet presAssocID="{AD59336B-A5CA-4AAC-A87A-8A00F29879B5}" presName="hierChild2" presStyleCnt="0"/>
      <dgm:spPr/>
    </dgm:pt>
    <dgm:pt modelId="{F8F068E8-8BCF-4BD4-9A99-C9DECB4E528F}" type="pres">
      <dgm:prSet presAssocID="{DA948B65-34E8-43A9-A7D7-33C09D26698D}" presName="Name50" presStyleLbl="parChTrans1D2" presStyleIdx="0" presStyleCnt="1"/>
      <dgm:spPr/>
      <dgm:t>
        <a:bodyPr/>
        <a:lstStyle/>
        <a:p>
          <a:endParaRPr lang="es-ES"/>
        </a:p>
      </dgm:t>
    </dgm:pt>
    <dgm:pt modelId="{C68A4B24-81C9-4D0E-B0FF-1C43347A37D9}" type="pres">
      <dgm:prSet presAssocID="{C24C8277-A5BE-4C08-9661-C2D8DEF35BA2}" presName="hierRoot2" presStyleCnt="0">
        <dgm:presLayoutVars>
          <dgm:hierBranch val="r"/>
        </dgm:presLayoutVars>
      </dgm:prSet>
      <dgm:spPr/>
    </dgm:pt>
    <dgm:pt modelId="{F21F0FB4-3585-47F3-81D9-AFC6A7E72158}" type="pres">
      <dgm:prSet presAssocID="{C24C8277-A5BE-4C08-9661-C2D8DEF35BA2}" presName="rootComposite" presStyleCnt="0"/>
      <dgm:spPr/>
    </dgm:pt>
    <dgm:pt modelId="{4419CF7D-EE4E-49C4-AA0E-8BE1122D405F}" type="pres">
      <dgm:prSet presAssocID="{C24C8277-A5BE-4C08-9661-C2D8DEF35BA2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1BB174-3485-4232-937A-D441E7E3597B}" type="pres">
      <dgm:prSet presAssocID="{C24C8277-A5BE-4C08-9661-C2D8DEF35BA2}" presName="rootConnector" presStyleLbl="node2" presStyleIdx="0" presStyleCnt="1"/>
      <dgm:spPr/>
      <dgm:t>
        <a:bodyPr/>
        <a:lstStyle/>
        <a:p>
          <a:endParaRPr lang="es-ES"/>
        </a:p>
      </dgm:t>
    </dgm:pt>
    <dgm:pt modelId="{1FADCCAB-8676-4EAE-9CF4-7F5AE913370C}" type="pres">
      <dgm:prSet presAssocID="{C24C8277-A5BE-4C08-9661-C2D8DEF35BA2}" presName="hierChild4" presStyleCnt="0"/>
      <dgm:spPr/>
    </dgm:pt>
    <dgm:pt modelId="{0BDDBFDB-6EF1-41B7-8879-3E3A4949B457}" type="pres">
      <dgm:prSet presAssocID="{2915DE0C-EB72-4EFD-8253-85964516F8C7}" presName="Name50" presStyleLbl="parChTrans1D3" presStyleIdx="0" presStyleCnt="1"/>
      <dgm:spPr/>
      <dgm:t>
        <a:bodyPr/>
        <a:lstStyle/>
        <a:p>
          <a:endParaRPr lang="es-ES"/>
        </a:p>
      </dgm:t>
    </dgm:pt>
    <dgm:pt modelId="{A29028F5-CC76-423B-81DA-5E90E7B99144}" type="pres">
      <dgm:prSet presAssocID="{6D7C624B-8D93-4C07-9021-D03424D86298}" presName="hierRoot2" presStyleCnt="0">
        <dgm:presLayoutVars>
          <dgm:hierBranch val="r"/>
        </dgm:presLayoutVars>
      </dgm:prSet>
      <dgm:spPr/>
    </dgm:pt>
    <dgm:pt modelId="{8B000C85-674D-4ABE-AFE7-E3C38B106DCC}" type="pres">
      <dgm:prSet presAssocID="{6D7C624B-8D93-4C07-9021-D03424D86298}" presName="rootComposite" presStyleCnt="0"/>
      <dgm:spPr/>
    </dgm:pt>
    <dgm:pt modelId="{C51F9207-108D-4214-A868-14B1B9E11A7A}" type="pres">
      <dgm:prSet presAssocID="{6D7C624B-8D93-4C07-9021-D03424D86298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6F38D3-54C4-4C93-96C5-01770164CB4C}" type="pres">
      <dgm:prSet presAssocID="{6D7C624B-8D93-4C07-9021-D03424D86298}" presName="rootConnector" presStyleLbl="node3" presStyleIdx="0" presStyleCnt="1"/>
      <dgm:spPr/>
      <dgm:t>
        <a:bodyPr/>
        <a:lstStyle/>
        <a:p>
          <a:endParaRPr lang="es-ES"/>
        </a:p>
      </dgm:t>
    </dgm:pt>
    <dgm:pt modelId="{223D2006-0E26-4FC1-A461-F815EA323E08}" type="pres">
      <dgm:prSet presAssocID="{6D7C624B-8D93-4C07-9021-D03424D86298}" presName="hierChild4" presStyleCnt="0"/>
      <dgm:spPr/>
    </dgm:pt>
    <dgm:pt modelId="{D0F4DB1A-B7B9-4F7D-A682-A25F8BB19CB9}" type="pres">
      <dgm:prSet presAssocID="{4AA4AD00-2B1E-45EB-ADD0-0DDCF1600E11}" presName="Name50" presStyleLbl="parChTrans1D4" presStyleIdx="0" presStyleCnt="1"/>
      <dgm:spPr/>
      <dgm:t>
        <a:bodyPr/>
        <a:lstStyle/>
        <a:p>
          <a:endParaRPr lang="es-ES"/>
        </a:p>
      </dgm:t>
    </dgm:pt>
    <dgm:pt modelId="{B2851644-49B3-4704-9A60-C62F522614FD}" type="pres">
      <dgm:prSet presAssocID="{7187D34B-5B04-4FA9-879C-E06F1CB065D6}" presName="hierRoot2" presStyleCnt="0">
        <dgm:presLayoutVars>
          <dgm:hierBranch val="init"/>
        </dgm:presLayoutVars>
      </dgm:prSet>
      <dgm:spPr/>
    </dgm:pt>
    <dgm:pt modelId="{4BF42F54-2179-4C02-ADB2-A93491EF3AEB}" type="pres">
      <dgm:prSet presAssocID="{7187D34B-5B04-4FA9-879C-E06F1CB065D6}" presName="rootComposite" presStyleCnt="0"/>
      <dgm:spPr/>
    </dgm:pt>
    <dgm:pt modelId="{36F0E50F-DABD-46D7-9435-36841ED85A4B}" type="pres">
      <dgm:prSet presAssocID="{7187D34B-5B04-4FA9-879C-E06F1CB065D6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2EA5C52-1E1C-4320-A614-9A687DB1C5AC}" type="pres">
      <dgm:prSet presAssocID="{7187D34B-5B04-4FA9-879C-E06F1CB065D6}" presName="rootConnector" presStyleLbl="node4" presStyleIdx="0" presStyleCnt="1"/>
      <dgm:spPr/>
      <dgm:t>
        <a:bodyPr/>
        <a:lstStyle/>
        <a:p>
          <a:endParaRPr lang="es-ES"/>
        </a:p>
      </dgm:t>
    </dgm:pt>
    <dgm:pt modelId="{902497B5-47DA-44AE-8276-F5B6A5F5539F}" type="pres">
      <dgm:prSet presAssocID="{7187D34B-5B04-4FA9-879C-E06F1CB065D6}" presName="hierChild4" presStyleCnt="0"/>
      <dgm:spPr/>
    </dgm:pt>
    <dgm:pt modelId="{ACD78A09-F9FA-42F0-A480-8DBBE1DCB8EC}" type="pres">
      <dgm:prSet presAssocID="{7187D34B-5B04-4FA9-879C-E06F1CB065D6}" presName="hierChild5" presStyleCnt="0"/>
      <dgm:spPr/>
    </dgm:pt>
    <dgm:pt modelId="{874F5FE5-58BE-4A0D-8ED6-7084B2282B7F}" type="pres">
      <dgm:prSet presAssocID="{6D7C624B-8D93-4C07-9021-D03424D86298}" presName="hierChild5" presStyleCnt="0"/>
      <dgm:spPr/>
    </dgm:pt>
    <dgm:pt modelId="{CDC8374A-9168-4478-B92A-AE52481D099C}" type="pres">
      <dgm:prSet presAssocID="{C24C8277-A5BE-4C08-9661-C2D8DEF35BA2}" presName="hierChild5" presStyleCnt="0"/>
      <dgm:spPr/>
    </dgm:pt>
    <dgm:pt modelId="{97393C3D-925D-4AFA-BD41-6576BFBCEC23}" type="pres">
      <dgm:prSet presAssocID="{AD59336B-A5CA-4AAC-A87A-8A00F29879B5}" presName="hierChild3" presStyleCnt="0"/>
      <dgm:spPr/>
    </dgm:pt>
  </dgm:ptLst>
  <dgm:cxnLst>
    <dgm:cxn modelId="{F401D6E2-C6B9-4B5A-AFDE-760E4B621C62}" type="presOf" srcId="{C24C8277-A5BE-4C08-9661-C2D8DEF35BA2}" destId="{4419CF7D-EE4E-49C4-AA0E-8BE1122D405F}" srcOrd="0" destOrd="0" presId="urn:microsoft.com/office/officeart/2005/8/layout/orgChart1"/>
    <dgm:cxn modelId="{3B40C70F-22CE-4403-8A10-3E0E381FD681}" srcId="{6D7C624B-8D93-4C07-9021-D03424D86298}" destId="{7187D34B-5B04-4FA9-879C-E06F1CB065D6}" srcOrd="0" destOrd="0" parTransId="{4AA4AD00-2B1E-45EB-ADD0-0DDCF1600E11}" sibTransId="{B44D38BA-B395-47AE-A865-885AB6B06DB0}"/>
    <dgm:cxn modelId="{04E3C5FD-A33E-4517-A4FF-BB6BAB8C82C4}" type="presOf" srcId="{AD59336B-A5CA-4AAC-A87A-8A00F29879B5}" destId="{8BB4EB43-6CD6-45C7-8D75-4323D178C265}" srcOrd="1" destOrd="0" presId="urn:microsoft.com/office/officeart/2005/8/layout/orgChart1"/>
    <dgm:cxn modelId="{8A2B17A7-D191-4B82-B724-F2FF88DD04AE}" srcId="{15BAA0EB-221F-430B-9190-32BACF48D7E3}" destId="{AD59336B-A5CA-4AAC-A87A-8A00F29879B5}" srcOrd="0" destOrd="0" parTransId="{6D7D0E08-3366-4569-BB76-BB40BFF06458}" sibTransId="{55E44EBD-071C-451F-9393-E22F03B2CE87}"/>
    <dgm:cxn modelId="{EDB2A76B-8496-49CC-A8E3-B6AC43CC776C}" type="presOf" srcId="{7187D34B-5B04-4FA9-879C-E06F1CB065D6}" destId="{36F0E50F-DABD-46D7-9435-36841ED85A4B}" srcOrd="0" destOrd="0" presId="urn:microsoft.com/office/officeart/2005/8/layout/orgChart1"/>
    <dgm:cxn modelId="{424403BA-F586-479B-945D-3D4616D0B9DC}" type="presOf" srcId="{7187D34B-5B04-4FA9-879C-E06F1CB065D6}" destId="{02EA5C52-1E1C-4320-A614-9A687DB1C5AC}" srcOrd="1" destOrd="0" presId="urn:microsoft.com/office/officeart/2005/8/layout/orgChart1"/>
    <dgm:cxn modelId="{6070561E-41CB-4BEE-AB7A-F9BAFCABE8D6}" type="presOf" srcId="{2915DE0C-EB72-4EFD-8253-85964516F8C7}" destId="{0BDDBFDB-6EF1-41B7-8879-3E3A4949B457}" srcOrd="0" destOrd="0" presId="urn:microsoft.com/office/officeart/2005/8/layout/orgChart1"/>
    <dgm:cxn modelId="{40299A99-10F3-4B51-9FB1-F45018A87297}" srcId="{AD59336B-A5CA-4AAC-A87A-8A00F29879B5}" destId="{C24C8277-A5BE-4C08-9661-C2D8DEF35BA2}" srcOrd="0" destOrd="0" parTransId="{DA948B65-34E8-43A9-A7D7-33C09D26698D}" sibTransId="{2F275EF5-743D-4AB4-831A-C6D00C9A5C26}"/>
    <dgm:cxn modelId="{DF563E9E-4381-49E0-98B7-DECAF1EAC154}" type="presOf" srcId="{DA948B65-34E8-43A9-A7D7-33C09D26698D}" destId="{F8F068E8-8BCF-4BD4-9A99-C9DECB4E528F}" srcOrd="0" destOrd="0" presId="urn:microsoft.com/office/officeart/2005/8/layout/orgChart1"/>
    <dgm:cxn modelId="{D01283EA-A76D-4896-9B93-2B92DE4BB7AD}" type="presOf" srcId="{C24C8277-A5BE-4C08-9661-C2D8DEF35BA2}" destId="{4A1BB174-3485-4232-937A-D441E7E3597B}" srcOrd="1" destOrd="0" presId="urn:microsoft.com/office/officeart/2005/8/layout/orgChart1"/>
    <dgm:cxn modelId="{845008D5-9B83-462B-9ECA-58AFD404420A}" type="presOf" srcId="{AD59336B-A5CA-4AAC-A87A-8A00F29879B5}" destId="{B4F4CD83-1E63-4C88-B941-593A267C02F6}" srcOrd="0" destOrd="0" presId="urn:microsoft.com/office/officeart/2005/8/layout/orgChart1"/>
    <dgm:cxn modelId="{6F750138-E0B3-4DF9-BCEB-BF94819C17ED}" type="presOf" srcId="{6D7C624B-8D93-4C07-9021-D03424D86298}" destId="{7C6F38D3-54C4-4C93-96C5-01770164CB4C}" srcOrd="1" destOrd="0" presId="urn:microsoft.com/office/officeart/2005/8/layout/orgChart1"/>
    <dgm:cxn modelId="{2A45521E-B33D-4B5E-972E-C99C9675CEF1}" type="presOf" srcId="{6D7C624B-8D93-4C07-9021-D03424D86298}" destId="{C51F9207-108D-4214-A868-14B1B9E11A7A}" srcOrd="0" destOrd="0" presId="urn:microsoft.com/office/officeart/2005/8/layout/orgChart1"/>
    <dgm:cxn modelId="{65C9C6FE-2258-434B-81DE-E8FFD056F977}" type="presOf" srcId="{15BAA0EB-221F-430B-9190-32BACF48D7E3}" destId="{4F24E9A6-EA98-4920-AC06-91A91BCEF72B}" srcOrd="0" destOrd="0" presId="urn:microsoft.com/office/officeart/2005/8/layout/orgChart1"/>
    <dgm:cxn modelId="{2D253F9A-DC2D-49F6-B1DF-66CC9F04191F}" srcId="{C24C8277-A5BE-4C08-9661-C2D8DEF35BA2}" destId="{6D7C624B-8D93-4C07-9021-D03424D86298}" srcOrd="0" destOrd="0" parTransId="{2915DE0C-EB72-4EFD-8253-85964516F8C7}" sibTransId="{D76F5BDD-1A06-4BD6-8584-14A4E84E0FFC}"/>
    <dgm:cxn modelId="{98525872-6268-4DD1-9B1F-34324501C0D4}" type="presOf" srcId="{4AA4AD00-2B1E-45EB-ADD0-0DDCF1600E11}" destId="{D0F4DB1A-B7B9-4F7D-A682-A25F8BB19CB9}" srcOrd="0" destOrd="0" presId="urn:microsoft.com/office/officeart/2005/8/layout/orgChart1"/>
    <dgm:cxn modelId="{0E9825D7-B9C6-4C3F-955E-D5D77CE65124}" type="presParOf" srcId="{4F24E9A6-EA98-4920-AC06-91A91BCEF72B}" destId="{21A64DED-51B3-4CC0-BFD0-DFD49540DE9B}" srcOrd="0" destOrd="0" presId="urn:microsoft.com/office/officeart/2005/8/layout/orgChart1"/>
    <dgm:cxn modelId="{BF5ADF75-758A-429B-A775-DB2600972792}" type="presParOf" srcId="{21A64DED-51B3-4CC0-BFD0-DFD49540DE9B}" destId="{97DBB25E-FDBC-46EB-82D0-AC267BB6E573}" srcOrd="0" destOrd="0" presId="urn:microsoft.com/office/officeart/2005/8/layout/orgChart1"/>
    <dgm:cxn modelId="{63E10021-61A5-4D9F-8681-8C9F7C392A18}" type="presParOf" srcId="{97DBB25E-FDBC-46EB-82D0-AC267BB6E573}" destId="{B4F4CD83-1E63-4C88-B941-593A267C02F6}" srcOrd="0" destOrd="0" presId="urn:microsoft.com/office/officeart/2005/8/layout/orgChart1"/>
    <dgm:cxn modelId="{A28EC373-977B-46CE-9B1E-CED944F18FF6}" type="presParOf" srcId="{97DBB25E-FDBC-46EB-82D0-AC267BB6E573}" destId="{8BB4EB43-6CD6-45C7-8D75-4323D178C265}" srcOrd="1" destOrd="0" presId="urn:microsoft.com/office/officeart/2005/8/layout/orgChart1"/>
    <dgm:cxn modelId="{7B83F53E-DD92-4B61-8756-CC4992264418}" type="presParOf" srcId="{21A64DED-51B3-4CC0-BFD0-DFD49540DE9B}" destId="{7774307C-7ABB-4F5F-B825-A60E3C9E189F}" srcOrd="1" destOrd="0" presId="urn:microsoft.com/office/officeart/2005/8/layout/orgChart1"/>
    <dgm:cxn modelId="{25265525-3BC5-430E-9233-9F931C2ECF99}" type="presParOf" srcId="{7774307C-7ABB-4F5F-B825-A60E3C9E189F}" destId="{F8F068E8-8BCF-4BD4-9A99-C9DECB4E528F}" srcOrd="0" destOrd="0" presId="urn:microsoft.com/office/officeart/2005/8/layout/orgChart1"/>
    <dgm:cxn modelId="{E7FDB747-328C-4C08-B65B-D337D5985EC0}" type="presParOf" srcId="{7774307C-7ABB-4F5F-B825-A60E3C9E189F}" destId="{C68A4B24-81C9-4D0E-B0FF-1C43347A37D9}" srcOrd="1" destOrd="0" presId="urn:microsoft.com/office/officeart/2005/8/layout/orgChart1"/>
    <dgm:cxn modelId="{BE7B8E28-1F60-4B12-B2C5-FC6FFA963A32}" type="presParOf" srcId="{C68A4B24-81C9-4D0E-B0FF-1C43347A37D9}" destId="{F21F0FB4-3585-47F3-81D9-AFC6A7E72158}" srcOrd="0" destOrd="0" presId="urn:microsoft.com/office/officeart/2005/8/layout/orgChart1"/>
    <dgm:cxn modelId="{CF65D11C-26BA-4BD4-A97A-AD94B1E12B3C}" type="presParOf" srcId="{F21F0FB4-3585-47F3-81D9-AFC6A7E72158}" destId="{4419CF7D-EE4E-49C4-AA0E-8BE1122D405F}" srcOrd="0" destOrd="0" presId="urn:microsoft.com/office/officeart/2005/8/layout/orgChart1"/>
    <dgm:cxn modelId="{45A2B174-760D-42FE-9294-B50F00E62A4C}" type="presParOf" srcId="{F21F0FB4-3585-47F3-81D9-AFC6A7E72158}" destId="{4A1BB174-3485-4232-937A-D441E7E3597B}" srcOrd="1" destOrd="0" presId="urn:microsoft.com/office/officeart/2005/8/layout/orgChart1"/>
    <dgm:cxn modelId="{99231891-2BE1-4EFD-9C95-AF439A82FC88}" type="presParOf" srcId="{C68A4B24-81C9-4D0E-B0FF-1C43347A37D9}" destId="{1FADCCAB-8676-4EAE-9CF4-7F5AE913370C}" srcOrd="1" destOrd="0" presId="urn:microsoft.com/office/officeart/2005/8/layout/orgChart1"/>
    <dgm:cxn modelId="{2DE3314A-3E48-45B9-B4A3-E982B0524A6F}" type="presParOf" srcId="{1FADCCAB-8676-4EAE-9CF4-7F5AE913370C}" destId="{0BDDBFDB-6EF1-41B7-8879-3E3A4949B457}" srcOrd="0" destOrd="0" presId="urn:microsoft.com/office/officeart/2005/8/layout/orgChart1"/>
    <dgm:cxn modelId="{F969FE3D-6EB6-43D5-B17E-EE7252DF37EE}" type="presParOf" srcId="{1FADCCAB-8676-4EAE-9CF4-7F5AE913370C}" destId="{A29028F5-CC76-423B-81DA-5E90E7B99144}" srcOrd="1" destOrd="0" presId="urn:microsoft.com/office/officeart/2005/8/layout/orgChart1"/>
    <dgm:cxn modelId="{7E84D550-8F93-46D7-83BB-046202E838CF}" type="presParOf" srcId="{A29028F5-CC76-423B-81DA-5E90E7B99144}" destId="{8B000C85-674D-4ABE-AFE7-E3C38B106DCC}" srcOrd="0" destOrd="0" presId="urn:microsoft.com/office/officeart/2005/8/layout/orgChart1"/>
    <dgm:cxn modelId="{2CABF684-CC73-482B-A761-B0201078902D}" type="presParOf" srcId="{8B000C85-674D-4ABE-AFE7-E3C38B106DCC}" destId="{C51F9207-108D-4214-A868-14B1B9E11A7A}" srcOrd="0" destOrd="0" presId="urn:microsoft.com/office/officeart/2005/8/layout/orgChart1"/>
    <dgm:cxn modelId="{D56C9562-49AA-4CF4-A7A6-0C1D5BE35DBF}" type="presParOf" srcId="{8B000C85-674D-4ABE-AFE7-E3C38B106DCC}" destId="{7C6F38D3-54C4-4C93-96C5-01770164CB4C}" srcOrd="1" destOrd="0" presId="urn:microsoft.com/office/officeart/2005/8/layout/orgChart1"/>
    <dgm:cxn modelId="{3AC4F537-F30E-44AD-9383-8156CFB9290A}" type="presParOf" srcId="{A29028F5-CC76-423B-81DA-5E90E7B99144}" destId="{223D2006-0E26-4FC1-A461-F815EA323E08}" srcOrd="1" destOrd="0" presId="urn:microsoft.com/office/officeart/2005/8/layout/orgChart1"/>
    <dgm:cxn modelId="{E5820B58-3070-437E-8051-DC2EB5B6F2AB}" type="presParOf" srcId="{223D2006-0E26-4FC1-A461-F815EA323E08}" destId="{D0F4DB1A-B7B9-4F7D-A682-A25F8BB19CB9}" srcOrd="0" destOrd="0" presId="urn:microsoft.com/office/officeart/2005/8/layout/orgChart1"/>
    <dgm:cxn modelId="{347E580D-FEEF-42EB-9C49-672404B929DA}" type="presParOf" srcId="{223D2006-0E26-4FC1-A461-F815EA323E08}" destId="{B2851644-49B3-4704-9A60-C62F522614FD}" srcOrd="1" destOrd="0" presId="urn:microsoft.com/office/officeart/2005/8/layout/orgChart1"/>
    <dgm:cxn modelId="{C060FEBA-69D7-491F-A20C-64BB88C23CFD}" type="presParOf" srcId="{B2851644-49B3-4704-9A60-C62F522614FD}" destId="{4BF42F54-2179-4C02-ADB2-A93491EF3AEB}" srcOrd="0" destOrd="0" presId="urn:microsoft.com/office/officeart/2005/8/layout/orgChart1"/>
    <dgm:cxn modelId="{F0F93E96-11FF-4EBA-A617-EEB4D6BDFBE2}" type="presParOf" srcId="{4BF42F54-2179-4C02-ADB2-A93491EF3AEB}" destId="{36F0E50F-DABD-46D7-9435-36841ED85A4B}" srcOrd="0" destOrd="0" presId="urn:microsoft.com/office/officeart/2005/8/layout/orgChart1"/>
    <dgm:cxn modelId="{0188B29C-9FCA-406F-A477-132E3F46D49E}" type="presParOf" srcId="{4BF42F54-2179-4C02-ADB2-A93491EF3AEB}" destId="{02EA5C52-1E1C-4320-A614-9A687DB1C5AC}" srcOrd="1" destOrd="0" presId="urn:microsoft.com/office/officeart/2005/8/layout/orgChart1"/>
    <dgm:cxn modelId="{E06BEE7B-2414-40BE-BA8B-051D8F879C59}" type="presParOf" srcId="{B2851644-49B3-4704-9A60-C62F522614FD}" destId="{902497B5-47DA-44AE-8276-F5B6A5F5539F}" srcOrd="1" destOrd="0" presId="urn:microsoft.com/office/officeart/2005/8/layout/orgChart1"/>
    <dgm:cxn modelId="{8EB4A241-AB61-45D9-AD35-96F9E526EA6D}" type="presParOf" srcId="{B2851644-49B3-4704-9A60-C62F522614FD}" destId="{ACD78A09-F9FA-42F0-A480-8DBBE1DCB8EC}" srcOrd="2" destOrd="0" presId="urn:microsoft.com/office/officeart/2005/8/layout/orgChart1"/>
    <dgm:cxn modelId="{2CF63EE8-B7EB-44BD-898C-F70302C4F525}" type="presParOf" srcId="{A29028F5-CC76-423B-81DA-5E90E7B99144}" destId="{874F5FE5-58BE-4A0D-8ED6-7084B2282B7F}" srcOrd="2" destOrd="0" presId="urn:microsoft.com/office/officeart/2005/8/layout/orgChart1"/>
    <dgm:cxn modelId="{856D4BA5-8D6E-4E08-9F0F-B908DF63C17E}" type="presParOf" srcId="{C68A4B24-81C9-4D0E-B0FF-1C43347A37D9}" destId="{CDC8374A-9168-4478-B92A-AE52481D099C}" srcOrd="2" destOrd="0" presId="urn:microsoft.com/office/officeart/2005/8/layout/orgChart1"/>
    <dgm:cxn modelId="{9947DD70-554D-472B-88C0-1BB053DF2F42}" type="presParOf" srcId="{21A64DED-51B3-4CC0-BFD0-DFD49540DE9B}" destId="{97393C3D-925D-4AFA-BD41-6576BFBCEC2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6361AD-3C0A-4C5A-96A2-D57F67668854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</dgm:pt>
    <dgm:pt modelId="{213EEAD1-00ED-4606-BAF8-443CE23CD907}">
      <dgm:prSet custT="1"/>
      <dgm:spPr>
        <a:solidFill>
          <a:srgbClr val="4BACC6">
            <a:lumMod val="60000"/>
            <a:lumOff val="40000"/>
          </a:srgbClr>
        </a:solidFill>
        <a:ln w="25400" cap="flat" cmpd="sng" algn="ctr">
          <a:noFill/>
          <a:prstDash val="solid"/>
          <a:miter lim="800000"/>
        </a:ln>
        <a:effectLst/>
      </dgm:spPr>
      <dgm:t>
        <a:bodyPr spcFirstLastPara="0" vert="horz" wrap="square" lIns="64008" tIns="32004" rIns="16002" bIns="32004" numCol="1" spcCol="1270" rtlCol="0" anchor="ctr" anchorCtr="0"/>
        <a:lstStyle/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ETAPA DE TRANSICIÓN FINAL</a:t>
          </a:r>
          <a:endParaRPr lang="es-ES" sz="1200" kern="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6FA1BE9-A010-42AF-B7C6-7C871F691F77}" type="sibTrans" cxnId="{707CA2C4-8DB0-4692-A565-258707A14579}">
      <dgm:prSet/>
      <dgm:spPr/>
      <dgm:t>
        <a:bodyPr/>
        <a:lstStyle/>
        <a:p>
          <a:endParaRPr lang="es-ES" sz="2000"/>
        </a:p>
      </dgm:t>
    </dgm:pt>
    <dgm:pt modelId="{725814BE-A092-41A2-924C-A67B7EAC4528}" type="parTrans" cxnId="{707CA2C4-8DB0-4692-A565-258707A14579}">
      <dgm:prSet/>
      <dgm:spPr/>
      <dgm:t>
        <a:bodyPr/>
        <a:lstStyle/>
        <a:p>
          <a:endParaRPr lang="es-ES" sz="2000"/>
        </a:p>
      </dgm:t>
    </dgm:pt>
    <dgm:pt modelId="{DB17E9FC-501B-4A7C-8D5E-609E1F9FC417}">
      <dgm:prSet phldrT="[Texto]" custT="1"/>
      <dgm:spPr>
        <a:solidFill>
          <a:srgbClr val="9BBB59">
            <a:lumMod val="60000"/>
            <a:lumOff val="40000"/>
          </a:srgbClr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pPr marL="0" algn="ctr" defTabSz="987514" rtl="0" eaLnBrk="0" fontAlgn="base" latinLnBrk="0" hangingPunct="0"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PERIODO DE DESARROLLO</a:t>
          </a:r>
          <a:endParaRPr lang="es-MX" sz="1200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89C0DFD5-BE61-4CEC-99AE-5B24125A2502}" type="sibTrans" cxnId="{44B526CE-1DF0-421C-9ABC-3BDA92FB4816}">
      <dgm:prSet/>
      <dgm:spPr/>
      <dgm:t>
        <a:bodyPr/>
        <a:lstStyle/>
        <a:p>
          <a:endParaRPr lang="es-ES" sz="2000"/>
        </a:p>
      </dgm:t>
    </dgm:pt>
    <dgm:pt modelId="{F58CA15F-28D5-4F5A-9813-D9CCDD3F21F4}" type="parTrans" cxnId="{44B526CE-1DF0-421C-9ABC-3BDA92FB4816}">
      <dgm:prSet/>
      <dgm:spPr/>
      <dgm:t>
        <a:bodyPr/>
        <a:lstStyle/>
        <a:p>
          <a:endParaRPr lang="es-ES" sz="2000"/>
        </a:p>
      </dgm:t>
    </dgm:pt>
    <dgm:pt modelId="{9A524A0F-39FB-4513-9E31-C335B60AB77C}">
      <dgm:prSet phldrT="[Texto]" custT="1"/>
      <dgm:spPr>
        <a:solidFill>
          <a:srgbClr val="8064A2">
            <a:lumMod val="60000"/>
            <a:lumOff val="40000"/>
          </a:srgbClr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pPr marL="0" algn="ctr" defTabSz="987514" rtl="0" eaLnBrk="0" fontAlgn="base" latinLnBrk="0" hangingPunct="0">
            <a:spcBef>
              <a:spcPct val="0"/>
            </a:spcBef>
            <a:spcAft>
              <a:spcPct val="0"/>
            </a:spcAft>
            <a:buNone/>
            <a:defRPr/>
          </a:pPr>
          <a:endParaRPr lang="es-MX" sz="1944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092F6F30-4D81-475D-A919-F0227F9FA7DF}" type="sibTrans" cxnId="{691DB0C7-5D29-48C0-A470-DD95011ED83D}">
      <dgm:prSet/>
      <dgm:spPr/>
      <dgm:t>
        <a:bodyPr/>
        <a:lstStyle/>
        <a:p>
          <a:endParaRPr lang="es-ES" sz="2000"/>
        </a:p>
      </dgm:t>
    </dgm:pt>
    <dgm:pt modelId="{72FD9EB5-F059-41E8-953F-4215C753BD81}" type="parTrans" cxnId="{691DB0C7-5D29-48C0-A470-DD95011ED83D}">
      <dgm:prSet/>
      <dgm:spPr/>
      <dgm:t>
        <a:bodyPr/>
        <a:lstStyle/>
        <a:p>
          <a:endParaRPr lang="es-ES" sz="2000"/>
        </a:p>
      </dgm:t>
    </dgm:pt>
    <dgm:pt modelId="{EE33870F-4049-49D0-9E37-5765C5800AE3}">
      <dgm:prSet phldrT="[Texto]" custT="1"/>
      <dgm:spPr>
        <a:solidFill>
          <a:srgbClr val="4BACC6">
            <a:lumMod val="60000"/>
            <a:lumOff val="40000"/>
          </a:srgbClr>
        </a:solidFill>
        <a:ln w="25400" cap="flat" cmpd="sng" algn="ctr">
          <a:noFill/>
          <a:prstDash val="solid"/>
        </a:ln>
        <a:effectLst/>
      </dgm:spPr>
      <dgm:t>
        <a:bodyPr rtlCol="0" anchor="ctr"/>
        <a:lstStyle/>
        <a:p>
          <a:pPr marL="0" algn="ctr" defTabSz="987514" rtl="0" eaLnBrk="0" fontAlgn="base" latinLnBrk="0" hangingPunct="0"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ETAPA DE TRANSICIÓN </a:t>
          </a:r>
        </a:p>
        <a:p>
          <a:pPr marL="0" algn="ctr" defTabSz="987514" rtl="0" eaLnBrk="0" fontAlgn="base" latinLnBrk="0" hangingPunct="0"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DE ARRANQUE</a:t>
          </a:r>
          <a:endParaRPr lang="es-MX" sz="1200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62FFA929-457E-4929-B18F-C422ED5FF72D}" type="sibTrans" cxnId="{FE122662-E97B-489A-B6BA-8F6BB9E5E7EA}">
      <dgm:prSet/>
      <dgm:spPr/>
      <dgm:t>
        <a:bodyPr/>
        <a:lstStyle/>
        <a:p>
          <a:endParaRPr lang="es-MX" sz="1800"/>
        </a:p>
      </dgm:t>
    </dgm:pt>
    <dgm:pt modelId="{E66812A6-931D-40D6-A162-D96603243B2C}" type="parTrans" cxnId="{FE122662-E97B-489A-B6BA-8F6BB9E5E7EA}">
      <dgm:prSet/>
      <dgm:spPr/>
      <dgm:t>
        <a:bodyPr/>
        <a:lstStyle/>
        <a:p>
          <a:endParaRPr lang="es-MX" sz="1800"/>
        </a:p>
      </dgm:t>
    </dgm:pt>
    <dgm:pt modelId="{8319C9AB-A56D-442D-B32A-BE6C939D164B}">
      <dgm:prSet phldrT="[Texto]" custT="1"/>
      <dgm:spPr>
        <a:xfrm>
          <a:off x="1207390" y="0"/>
          <a:ext cx="1711457" cy="637547"/>
        </a:xfrm>
        <a:prstGeom prst="chevron">
          <a:avLst/>
        </a:prstGeom>
        <a:ln>
          <a:noFill/>
        </a:ln>
      </dgm:spPr>
      <dgm:t>
        <a:bodyPr/>
        <a:lstStyle/>
        <a:p>
          <a:pPr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PREVIO AL </a:t>
          </a:r>
        </a:p>
        <a:p>
          <a:pPr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PERIODO DE </a:t>
          </a:r>
        </a:p>
        <a:p>
          <a:pPr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EXPLORACIÓN</a:t>
          </a:r>
          <a:endParaRPr lang="es-MX" sz="1200" b="1" kern="1200" dirty="0">
            <a:latin typeface="Calibri"/>
            <a:ea typeface="+mn-ea"/>
            <a:cs typeface="+mn-cs"/>
          </a:endParaRPr>
        </a:p>
      </dgm:t>
    </dgm:pt>
    <dgm:pt modelId="{EA4E5ABD-1DA1-4AA2-BBFF-6B09E80BF1AA}" type="sibTrans" cxnId="{6DAAE1DA-A089-4917-AA7C-4BB060C43704}">
      <dgm:prSet/>
      <dgm:spPr/>
      <dgm:t>
        <a:bodyPr/>
        <a:lstStyle/>
        <a:p>
          <a:endParaRPr lang="es-MX" sz="1800"/>
        </a:p>
      </dgm:t>
    </dgm:pt>
    <dgm:pt modelId="{3C341843-B758-4D7A-B717-2EF3A29CCB3A}" type="parTrans" cxnId="{6DAAE1DA-A089-4917-AA7C-4BB060C43704}">
      <dgm:prSet/>
      <dgm:spPr/>
      <dgm:t>
        <a:bodyPr/>
        <a:lstStyle/>
        <a:p>
          <a:endParaRPr lang="es-MX" sz="1800"/>
        </a:p>
      </dgm:t>
    </dgm:pt>
    <dgm:pt modelId="{9D1B5DA7-08A6-4FF6-8156-024373590693}" type="pres">
      <dgm:prSet presAssocID="{E06361AD-3C0A-4C5A-96A2-D57F67668854}" presName="Name0" presStyleCnt="0">
        <dgm:presLayoutVars>
          <dgm:dir/>
          <dgm:resizeHandles val="exact"/>
        </dgm:presLayoutVars>
      </dgm:prSet>
      <dgm:spPr/>
    </dgm:pt>
    <dgm:pt modelId="{4CA75E86-D88C-4775-A628-8641E333581D}" type="pres">
      <dgm:prSet presAssocID="{EE33870F-4049-49D0-9E37-5765C5800AE3}" presName="parTxOnly" presStyleLbl="node1" presStyleIdx="0" presStyleCnt="5" custScaleX="69952">
        <dgm:presLayoutVars>
          <dgm:bulletEnabled val="1"/>
        </dgm:presLayoutVars>
      </dgm:prSet>
      <dgm:spPr>
        <a:xfrm>
          <a:off x="6493" y="0"/>
          <a:ext cx="2147638" cy="800840"/>
        </a:xfrm>
        <a:prstGeom prst="homePlate">
          <a:avLst/>
        </a:prstGeom>
      </dgm:spPr>
      <dgm:t>
        <a:bodyPr/>
        <a:lstStyle/>
        <a:p>
          <a:endParaRPr lang="es-ES"/>
        </a:p>
      </dgm:t>
    </dgm:pt>
    <dgm:pt modelId="{B59C72BA-2559-4FB0-A899-10613CE50621}" type="pres">
      <dgm:prSet presAssocID="{62FFA929-457E-4929-B18F-C422ED5FF72D}" presName="parSpace" presStyleCnt="0"/>
      <dgm:spPr/>
    </dgm:pt>
    <dgm:pt modelId="{A2823B74-5B6F-4593-9702-E88CB6AA4C4E}" type="pres">
      <dgm:prSet presAssocID="{8319C9AB-A56D-442D-B32A-BE6C939D164B}" presName="parTxOnly" presStyleLbl="node1" presStyleIdx="1" presStyleCnt="5" custScaleX="711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BAF8F7-FF4A-47C4-8489-CFA9B5D6723C}" type="pres">
      <dgm:prSet presAssocID="{EA4E5ABD-1DA1-4AA2-BBFF-6B09E80BF1AA}" presName="parSpace" presStyleCnt="0"/>
      <dgm:spPr/>
    </dgm:pt>
    <dgm:pt modelId="{D7BFD3FB-D280-4D70-9EC2-B5D285395F13}" type="pres">
      <dgm:prSet presAssocID="{9A524A0F-39FB-4513-9E31-C335B60AB77C}" presName="parTxOnly" presStyleLbl="node1" presStyleIdx="2" presStyleCnt="5" custScaleX="142178">
        <dgm:presLayoutVars>
          <dgm:bulletEnabled val="1"/>
        </dgm:presLayoutVars>
      </dgm:prSet>
      <dgm:spPr>
        <a:xfrm>
          <a:off x="3109136" y="0"/>
          <a:ext cx="4365092" cy="800840"/>
        </a:xfrm>
        <a:prstGeom prst="chevron">
          <a:avLst/>
        </a:prstGeom>
      </dgm:spPr>
      <dgm:t>
        <a:bodyPr/>
        <a:lstStyle/>
        <a:p>
          <a:endParaRPr lang="es-ES"/>
        </a:p>
      </dgm:t>
    </dgm:pt>
    <dgm:pt modelId="{B8BF694C-AF09-43B6-8A78-E405AF483FC3}" type="pres">
      <dgm:prSet presAssocID="{092F6F30-4D81-475D-A919-F0227F9FA7DF}" presName="parSpace" presStyleCnt="0"/>
      <dgm:spPr/>
    </dgm:pt>
    <dgm:pt modelId="{F41836EA-AA9E-47E2-BB23-BA0A058996E0}" type="pres">
      <dgm:prSet presAssocID="{DB17E9FC-501B-4A7C-8D5E-609E1F9FC417}" presName="parTxOnly" presStyleLbl="node1" presStyleIdx="3" presStyleCnt="5" custScaleX="88007">
        <dgm:presLayoutVars>
          <dgm:bulletEnabled val="1"/>
        </dgm:presLayoutVars>
      </dgm:prSet>
      <dgm:spPr>
        <a:xfrm>
          <a:off x="6860196" y="0"/>
          <a:ext cx="2701956" cy="800840"/>
        </a:xfrm>
        <a:prstGeom prst="chevron">
          <a:avLst/>
        </a:prstGeom>
      </dgm:spPr>
      <dgm:t>
        <a:bodyPr/>
        <a:lstStyle/>
        <a:p>
          <a:endParaRPr lang="es-ES"/>
        </a:p>
      </dgm:t>
    </dgm:pt>
    <dgm:pt modelId="{414F8C99-190E-4FD3-B26D-CD9951A251AE}" type="pres">
      <dgm:prSet presAssocID="{89C0DFD5-BE61-4CEC-99AE-5B24125A2502}" presName="parSpace" presStyleCnt="0"/>
      <dgm:spPr/>
    </dgm:pt>
    <dgm:pt modelId="{93EA0BD5-7662-4D62-9D3A-EFE0869C4B6C}" type="pres">
      <dgm:prSet presAssocID="{213EEAD1-00ED-4606-BAF8-443CE23CD907}" presName="parTxOnly" presStyleLbl="node1" presStyleIdx="4" presStyleCnt="5" custScaleX="76018" custLinFactNeighborX="3101">
        <dgm:presLayoutVars>
          <dgm:bulletEnabled val="1"/>
        </dgm:presLayoutVars>
      </dgm:prSet>
      <dgm:spPr>
        <a:xfrm>
          <a:off x="8954614" y="0"/>
          <a:ext cx="2333874" cy="800840"/>
        </a:xfrm>
        <a:prstGeom prst="chevron">
          <a:avLst/>
        </a:prstGeom>
      </dgm:spPr>
      <dgm:t>
        <a:bodyPr/>
        <a:lstStyle/>
        <a:p>
          <a:endParaRPr lang="es-ES"/>
        </a:p>
      </dgm:t>
    </dgm:pt>
  </dgm:ptLst>
  <dgm:cxnLst>
    <dgm:cxn modelId="{3A52BE7A-A2E9-4F9E-A584-FB811B18DBEB}" type="presOf" srcId="{8319C9AB-A56D-442D-B32A-BE6C939D164B}" destId="{A2823B74-5B6F-4593-9702-E88CB6AA4C4E}" srcOrd="0" destOrd="0" presId="urn:microsoft.com/office/officeart/2005/8/layout/hChevron3"/>
    <dgm:cxn modelId="{77DA919C-1AE2-422B-A2A1-C2AA907E0EF8}" type="presOf" srcId="{EE33870F-4049-49D0-9E37-5765C5800AE3}" destId="{4CA75E86-D88C-4775-A628-8641E333581D}" srcOrd="0" destOrd="0" presId="urn:microsoft.com/office/officeart/2005/8/layout/hChevron3"/>
    <dgm:cxn modelId="{6DAAE1DA-A089-4917-AA7C-4BB060C43704}" srcId="{E06361AD-3C0A-4C5A-96A2-D57F67668854}" destId="{8319C9AB-A56D-442D-B32A-BE6C939D164B}" srcOrd="1" destOrd="0" parTransId="{3C341843-B758-4D7A-B717-2EF3A29CCB3A}" sibTransId="{EA4E5ABD-1DA1-4AA2-BBFF-6B09E80BF1AA}"/>
    <dgm:cxn modelId="{44B526CE-1DF0-421C-9ABC-3BDA92FB4816}" srcId="{E06361AD-3C0A-4C5A-96A2-D57F67668854}" destId="{DB17E9FC-501B-4A7C-8D5E-609E1F9FC417}" srcOrd="3" destOrd="0" parTransId="{F58CA15F-28D5-4F5A-9813-D9CCDD3F21F4}" sibTransId="{89C0DFD5-BE61-4CEC-99AE-5B24125A2502}"/>
    <dgm:cxn modelId="{FE122662-E97B-489A-B6BA-8F6BB9E5E7EA}" srcId="{E06361AD-3C0A-4C5A-96A2-D57F67668854}" destId="{EE33870F-4049-49D0-9E37-5765C5800AE3}" srcOrd="0" destOrd="0" parTransId="{E66812A6-931D-40D6-A162-D96603243B2C}" sibTransId="{62FFA929-457E-4929-B18F-C422ED5FF72D}"/>
    <dgm:cxn modelId="{EC4F6E17-6464-433D-A418-06BDBA61DADC}" type="presOf" srcId="{9A524A0F-39FB-4513-9E31-C335B60AB77C}" destId="{D7BFD3FB-D280-4D70-9EC2-B5D285395F13}" srcOrd="0" destOrd="0" presId="urn:microsoft.com/office/officeart/2005/8/layout/hChevron3"/>
    <dgm:cxn modelId="{D52B7B1B-261D-431B-9005-1C07497F9ACE}" type="presOf" srcId="{DB17E9FC-501B-4A7C-8D5E-609E1F9FC417}" destId="{F41836EA-AA9E-47E2-BB23-BA0A058996E0}" srcOrd="0" destOrd="0" presId="urn:microsoft.com/office/officeart/2005/8/layout/hChevron3"/>
    <dgm:cxn modelId="{6DDCE0DB-F0D1-4A6E-9950-EF6F2BB3B703}" type="presOf" srcId="{E06361AD-3C0A-4C5A-96A2-D57F67668854}" destId="{9D1B5DA7-08A6-4FF6-8156-024373590693}" srcOrd="0" destOrd="0" presId="urn:microsoft.com/office/officeart/2005/8/layout/hChevron3"/>
    <dgm:cxn modelId="{691DB0C7-5D29-48C0-A470-DD95011ED83D}" srcId="{E06361AD-3C0A-4C5A-96A2-D57F67668854}" destId="{9A524A0F-39FB-4513-9E31-C335B60AB77C}" srcOrd="2" destOrd="0" parTransId="{72FD9EB5-F059-41E8-953F-4215C753BD81}" sibTransId="{092F6F30-4D81-475D-A919-F0227F9FA7DF}"/>
    <dgm:cxn modelId="{707CA2C4-8DB0-4692-A565-258707A14579}" srcId="{E06361AD-3C0A-4C5A-96A2-D57F67668854}" destId="{213EEAD1-00ED-4606-BAF8-443CE23CD907}" srcOrd="4" destOrd="0" parTransId="{725814BE-A092-41A2-924C-A67B7EAC4528}" sibTransId="{D6FA1BE9-A010-42AF-B7C6-7C871F691F77}"/>
    <dgm:cxn modelId="{1E223333-71BC-4828-A757-2D5D9F0FE7D5}" type="presOf" srcId="{213EEAD1-00ED-4606-BAF8-443CE23CD907}" destId="{93EA0BD5-7662-4D62-9D3A-EFE0869C4B6C}" srcOrd="0" destOrd="0" presId="urn:microsoft.com/office/officeart/2005/8/layout/hChevron3"/>
    <dgm:cxn modelId="{641067E7-84D2-461B-A037-4CA57307E0FD}" type="presParOf" srcId="{9D1B5DA7-08A6-4FF6-8156-024373590693}" destId="{4CA75E86-D88C-4775-A628-8641E333581D}" srcOrd="0" destOrd="0" presId="urn:microsoft.com/office/officeart/2005/8/layout/hChevron3"/>
    <dgm:cxn modelId="{5E531C04-5FAE-4984-8B62-86607B7C4D7B}" type="presParOf" srcId="{9D1B5DA7-08A6-4FF6-8156-024373590693}" destId="{B59C72BA-2559-4FB0-A899-10613CE50621}" srcOrd="1" destOrd="0" presId="urn:microsoft.com/office/officeart/2005/8/layout/hChevron3"/>
    <dgm:cxn modelId="{6FF48088-1469-4FDD-9563-F7CA1DCB9115}" type="presParOf" srcId="{9D1B5DA7-08A6-4FF6-8156-024373590693}" destId="{A2823B74-5B6F-4593-9702-E88CB6AA4C4E}" srcOrd="2" destOrd="0" presId="urn:microsoft.com/office/officeart/2005/8/layout/hChevron3"/>
    <dgm:cxn modelId="{46F3C818-9E91-403F-82F1-878ECAF62876}" type="presParOf" srcId="{9D1B5DA7-08A6-4FF6-8156-024373590693}" destId="{37BAF8F7-FF4A-47C4-8489-CFA9B5D6723C}" srcOrd="3" destOrd="0" presId="urn:microsoft.com/office/officeart/2005/8/layout/hChevron3"/>
    <dgm:cxn modelId="{EC6A55F3-9A6E-4CC4-90FC-ED041FE5FF08}" type="presParOf" srcId="{9D1B5DA7-08A6-4FF6-8156-024373590693}" destId="{D7BFD3FB-D280-4D70-9EC2-B5D285395F13}" srcOrd="4" destOrd="0" presId="urn:microsoft.com/office/officeart/2005/8/layout/hChevron3"/>
    <dgm:cxn modelId="{E5241199-1AC2-4BE1-A8C2-B50808FD7147}" type="presParOf" srcId="{9D1B5DA7-08A6-4FF6-8156-024373590693}" destId="{B8BF694C-AF09-43B6-8A78-E405AF483FC3}" srcOrd="5" destOrd="0" presId="urn:microsoft.com/office/officeart/2005/8/layout/hChevron3"/>
    <dgm:cxn modelId="{DCB0D2B8-D8E2-4AC7-BE24-60884DE7DD36}" type="presParOf" srcId="{9D1B5DA7-08A6-4FF6-8156-024373590693}" destId="{F41836EA-AA9E-47E2-BB23-BA0A058996E0}" srcOrd="6" destOrd="0" presId="urn:microsoft.com/office/officeart/2005/8/layout/hChevron3"/>
    <dgm:cxn modelId="{D576533B-F557-4390-8504-62373D6437D6}" type="presParOf" srcId="{9D1B5DA7-08A6-4FF6-8156-024373590693}" destId="{414F8C99-190E-4FD3-B26D-CD9951A251AE}" srcOrd="7" destOrd="0" presId="urn:microsoft.com/office/officeart/2005/8/layout/hChevron3"/>
    <dgm:cxn modelId="{C2539920-3794-46F3-B627-48E4F30FE35E}" type="presParOf" srcId="{9D1B5DA7-08A6-4FF6-8156-024373590693}" destId="{93EA0BD5-7662-4D62-9D3A-EFE0869C4B6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427AAA-054C-497B-9949-6F69E062BA48}" type="doc">
      <dgm:prSet loTypeId="urn:microsoft.com/office/officeart/2005/8/layout/hList3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093F1FFA-0596-42C0-AA90-DA7DA37732A3}">
      <dgm:prSet phldrT="[Texto]"/>
      <dgm:spPr/>
      <dgm:t>
        <a:bodyPr/>
        <a:lstStyle/>
        <a:p>
          <a:r>
            <a:rPr lang="es-ES" dirty="0"/>
            <a:t>Exploración</a:t>
          </a:r>
        </a:p>
      </dgm:t>
    </dgm:pt>
    <dgm:pt modelId="{DE097DAB-3D4F-4D88-B6A6-D67418570631}" type="parTrans" cxnId="{80561482-70DD-428B-B0EC-A146EE6E1A27}">
      <dgm:prSet/>
      <dgm:spPr/>
      <dgm:t>
        <a:bodyPr/>
        <a:lstStyle/>
        <a:p>
          <a:endParaRPr lang="es-ES"/>
        </a:p>
      </dgm:t>
    </dgm:pt>
    <dgm:pt modelId="{AA318D5D-1746-4902-957D-9CC77F5C15CF}" type="sibTrans" cxnId="{80561482-70DD-428B-B0EC-A146EE6E1A27}">
      <dgm:prSet/>
      <dgm:spPr/>
      <dgm:t>
        <a:bodyPr/>
        <a:lstStyle/>
        <a:p>
          <a:endParaRPr lang="es-ES"/>
        </a:p>
      </dgm:t>
    </dgm:pt>
    <dgm:pt modelId="{6DE9ACCE-6790-4165-A2C4-C5778243ED88}">
      <dgm:prSet phldrT="[Texto]"/>
      <dgm:spPr/>
      <dgm:t>
        <a:bodyPr/>
        <a:lstStyle/>
        <a:p>
          <a:r>
            <a:rPr lang="es-ES" dirty="0"/>
            <a:t>Exploración Extracción</a:t>
          </a:r>
        </a:p>
      </dgm:t>
    </dgm:pt>
    <dgm:pt modelId="{C79816E0-8DDB-4EE2-8236-F9994E46485D}" type="parTrans" cxnId="{FC44F806-1109-4419-A92E-8DC37446BB76}">
      <dgm:prSet/>
      <dgm:spPr/>
      <dgm:t>
        <a:bodyPr/>
        <a:lstStyle/>
        <a:p>
          <a:endParaRPr lang="es-ES"/>
        </a:p>
      </dgm:t>
    </dgm:pt>
    <dgm:pt modelId="{AEF2764D-3010-429C-A4A9-9B947116C75B}" type="sibTrans" cxnId="{FC44F806-1109-4419-A92E-8DC37446BB76}">
      <dgm:prSet/>
      <dgm:spPr/>
      <dgm:t>
        <a:bodyPr/>
        <a:lstStyle/>
        <a:p>
          <a:endParaRPr lang="es-ES"/>
        </a:p>
      </dgm:t>
    </dgm:pt>
    <dgm:pt modelId="{2023A9B9-8752-463C-A931-003608A2846C}">
      <dgm:prSet phldrT="[Texto]"/>
      <dgm:spPr/>
      <dgm:t>
        <a:bodyPr/>
        <a:lstStyle/>
        <a:p>
          <a:r>
            <a:rPr lang="es-ES" dirty="0"/>
            <a:t>Resguardo</a:t>
          </a:r>
        </a:p>
      </dgm:t>
    </dgm:pt>
    <dgm:pt modelId="{20E3ED98-DFB1-4FF8-ADAD-0809E321BE35}" type="parTrans" cxnId="{B6183AA2-4C9F-40DF-8A36-A182F5CF29B7}">
      <dgm:prSet/>
      <dgm:spPr/>
      <dgm:t>
        <a:bodyPr/>
        <a:lstStyle/>
        <a:p>
          <a:endParaRPr lang="es-ES"/>
        </a:p>
      </dgm:t>
    </dgm:pt>
    <dgm:pt modelId="{426A32ED-54FD-4194-A18C-874EE55AC8CF}" type="sibTrans" cxnId="{B6183AA2-4C9F-40DF-8A36-A182F5CF29B7}">
      <dgm:prSet/>
      <dgm:spPr/>
      <dgm:t>
        <a:bodyPr/>
        <a:lstStyle/>
        <a:p>
          <a:endParaRPr lang="es-ES"/>
        </a:p>
      </dgm:t>
    </dgm:pt>
    <dgm:pt modelId="{1499F2F0-41DB-4D91-9B2C-01A736B7092C}">
      <dgm:prSet phldrT="[Texto]"/>
      <dgm:spPr/>
      <dgm:t>
        <a:bodyPr/>
        <a:lstStyle/>
        <a:p>
          <a:r>
            <a:rPr lang="es-ES" dirty="0"/>
            <a:t>Tipos de Asignaciones Petroleras</a:t>
          </a:r>
        </a:p>
      </dgm:t>
    </dgm:pt>
    <dgm:pt modelId="{BDB4CFC6-6BD5-4219-970C-EC2CC36663D9}" type="sibTrans" cxnId="{05D551CC-2627-48D2-9A37-F1B2D68314A9}">
      <dgm:prSet/>
      <dgm:spPr/>
      <dgm:t>
        <a:bodyPr/>
        <a:lstStyle/>
        <a:p>
          <a:endParaRPr lang="es-ES"/>
        </a:p>
      </dgm:t>
    </dgm:pt>
    <dgm:pt modelId="{C77ED2EC-9BD8-4DB3-8240-0A7D61D97C7A}" type="parTrans" cxnId="{05D551CC-2627-48D2-9A37-F1B2D68314A9}">
      <dgm:prSet/>
      <dgm:spPr/>
      <dgm:t>
        <a:bodyPr/>
        <a:lstStyle/>
        <a:p>
          <a:endParaRPr lang="es-ES"/>
        </a:p>
      </dgm:t>
    </dgm:pt>
    <dgm:pt modelId="{E7097047-A8BE-4339-BA8B-4ABEF25A2BA4}">
      <dgm:prSet phldrT="[Texto]"/>
      <dgm:spPr/>
      <dgm:t>
        <a:bodyPr/>
        <a:lstStyle/>
        <a:p>
          <a:r>
            <a:rPr lang="es-ES" dirty="0"/>
            <a:t>Extracción</a:t>
          </a:r>
        </a:p>
      </dgm:t>
    </dgm:pt>
    <dgm:pt modelId="{B4180AA5-76B3-4393-A59B-8ACEADB0AD81}" type="parTrans" cxnId="{A833E758-66EF-47FF-90C8-2590B77CBC45}">
      <dgm:prSet/>
      <dgm:spPr/>
      <dgm:t>
        <a:bodyPr/>
        <a:lstStyle/>
        <a:p>
          <a:endParaRPr lang="es-MX"/>
        </a:p>
      </dgm:t>
    </dgm:pt>
    <dgm:pt modelId="{0CAA1539-0C31-4506-A6FC-026E15275C0A}" type="sibTrans" cxnId="{A833E758-66EF-47FF-90C8-2590B77CBC45}">
      <dgm:prSet/>
      <dgm:spPr/>
      <dgm:t>
        <a:bodyPr/>
        <a:lstStyle/>
        <a:p>
          <a:endParaRPr lang="es-MX"/>
        </a:p>
      </dgm:t>
    </dgm:pt>
    <dgm:pt modelId="{26BEBF21-8F72-4375-9B2C-A030FDA6E1C2}" type="pres">
      <dgm:prSet presAssocID="{B9427AAA-054C-497B-9949-6F69E062BA4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EE9C117-4573-4FB0-8241-2A8A5B59DDB9}" type="pres">
      <dgm:prSet presAssocID="{1499F2F0-41DB-4D91-9B2C-01A736B7092C}" presName="roof" presStyleLbl="dkBgShp" presStyleIdx="0" presStyleCnt="2" custLinFactNeighborX="-9130" custLinFactNeighborY="-26087"/>
      <dgm:spPr/>
      <dgm:t>
        <a:bodyPr/>
        <a:lstStyle/>
        <a:p>
          <a:endParaRPr lang="es-ES"/>
        </a:p>
      </dgm:t>
    </dgm:pt>
    <dgm:pt modelId="{C5EEFFD6-41BF-49D7-B0C7-DF28D7C7AEFF}" type="pres">
      <dgm:prSet presAssocID="{1499F2F0-41DB-4D91-9B2C-01A736B7092C}" presName="pillars" presStyleCnt="0"/>
      <dgm:spPr/>
    </dgm:pt>
    <dgm:pt modelId="{438E1015-F4E4-4BE6-9659-6D000B90908C}" type="pres">
      <dgm:prSet presAssocID="{1499F2F0-41DB-4D91-9B2C-01A736B7092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6FCB34-0693-4CDF-9D31-627592FE3FC0}" type="pres">
      <dgm:prSet presAssocID="{E7097047-A8BE-4339-BA8B-4ABEF25A2BA4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5473FA-2ED4-4EFC-A365-5FFAA8C0B5AD}" type="pres">
      <dgm:prSet presAssocID="{6DE9ACCE-6790-4165-A2C4-C5778243ED88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1212AC-0FC5-4C7F-96E6-4800E2FFA747}" type="pres">
      <dgm:prSet presAssocID="{2023A9B9-8752-463C-A931-003608A2846C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5DF195-65E0-420B-A2BF-A8B5AE21E52B}" type="pres">
      <dgm:prSet presAssocID="{1499F2F0-41DB-4D91-9B2C-01A736B7092C}" presName="base" presStyleLbl="dkBgShp" presStyleIdx="1" presStyleCnt="2"/>
      <dgm:spPr/>
    </dgm:pt>
  </dgm:ptLst>
  <dgm:cxnLst>
    <dgm:cxn modelId="{A833E758-66EF-47FF-90C8-2590B77CBC45}" srcId="{1499F2F0-41DB-4D91-9B2C-01A736B7092C}" destId="{E7097047-A8BE-4339-BA8B-4ABEF25A2BA4}" srcOrd="1" destOrd="0" parTransId="{B4180AA5-76B3-4393-A59B-8ACEADB0AD81}" sibTransId="{0CAA1539-0C31-4506-A6FC-026E15275C0A}"/>
    <dgm:cxn modelId="{05D551CC-2627-48D2-9A37-F1B2D68314A9}" srcId="{B9427AAA-054C-497B-9949-6F69E062BA48}" destId="{1499F2F0-41DB-4D91-9B2C-01A736B7092C}" srcOrd="0" destOrd="0" parTransId="{C77ED2EC-9BD8-4DB3-8240-0A7D61D97C7A}" sibTransId="{BDB4CFC6-6BD5-4219-970C-EC2CC36663D9}"/>
    <dgm:cxn modelId="{9B865B10-B41A-42C5-8AC9-C8967C82CA21}" type="presOf" srcId="{1499F2F0-41DB-4D91-9B2C-01A736B7092C}" destId="{FEE9C117-4573-4FB0-8241-2A8A5B59DDB9}" srcOrd="0" destOrd="0" presId="urn:microsoft.com/office/officeart/2005/8/layout/hList3"/>
    <dgm:cxn modelId="{439085E5-F99E-4373-862F-059C41FC2209}" type="presOf" srcId="{2023A9B9-8752-463C-A931-003608A2846C}" destId="{EA1212AC-0FC5-4C7F-96E6-4800E2FFA747}" srcOrd="0" destOrd="0" presId="urn:microsoft.com/office/officeart/2005/8/layout/hList3"/>
    <dgm:cxn modelId="{D1757859-C382-46DA-8222-4B6813BCF555}" type="presOf" srcId="{093F1FFA-0596-42C0-AA90-DA7DA37732A3}" destId="{438E1015-F4E4-4BE6-9659-6D000B90908C}" srcOrd="0" destOrd="0" presId="urn:microsoft.com/office/officeart/2005/8/layout/hList3"/>
    <dgm:cxn modelId="{80561482-70DD-428B-B0EC-A146EE6E1A27}" srcId="{1499F2F0-41DB-4D91-9B2C-01A736B7092C}" destId="{093F1FFA-0596-42C0-AA90-DA7DA37732A3}" srcOrd="0" destOrd="0" parTransId="{DE097DAB-3D4F-4D88-B6A6-D67418570631}" sibTransId="{AA318D5D-1746-4902-957D-9CC77F5C15CF}"/>
    <dgm:cxn modelId="{B5FED580-839B-4B1E-9CA7-011AFEDB4C6C}" type="presOf" srcId="{6DE9ACCE-6790-4165-A2C4-C5778243ED88}" destId="{055473FA-2ED4-4EFC-A365-5FFAA8C0B5AD}" srcOrd="0" destOrd="0" presId="urn:microsoft.com/office/officeart/2005/8/layout/hList3"/>
    <dgm:cxn modelId="{7525F7C3-53C9-405A-9F97-862CE8E9FC54}" type="presOf" srcId="{E7097047-A8BE-4339-BA8B-4ABEF25A2BA4}" destId="{A36FCB34-0693-4CDF-9D31-627592FE3FC0}" srcOrd="0" destOrd="0" presId="urn:microsoft.com/office/officeart/2005/8/layout/hList3"/>
    <dgm:cxn modelId="{B6183AA2-4C9F-40DF-8A36-A182F5CF29B7}" srcId="{1499F2F0-41DB-4D91-9B2C-01A736B7092C}" destId="{2023A9B9-8752-463C-A931-003608A2846C}" srcOrd="3" destOrd="0" parTransId="{20E3ED98-DFB1-4FF8-ADAD-0809E321BE35}" sibTransId="{426A32ED-54FD-4194-A18C-874EE55AC8CF}"/>
    <dgm:cxn modelId="{FC44F806-1109-4419-A92E-8DC37446BB76}" srcId="{1499F2F0-41DB-4D91-9B2C-01A736B7092C}" destId="{6DE9ACCE-6790-4165-A2C4-C5778243ED88}" srcOrd="2" destOrd="0" parTransId="{C79816E0-8DDB-4EE2-8236-F9994E46485D}" sibTransId="{AEF2764D-3010-429C-A4A9-9B947116C75B}"/>
    <dgm:cxn modelId="{523DE4B2-8CD6-4E34-ADEE-FFA924E56FC5}" type="presOf" srcId="{B9427AAA-054C-497B-9949-6F69E062BA48}" destId="{26BEBF21-8F72-4375-9B2C-A030FDA6E1C2}" srcOrd="0" destOrd="0" presId="urn:microsoft.com/office/officeart/2005/8/layout/hList3"/>
    <dgm:cxn modelId="{C2832867-4339-433A-8AD8-5418A8187779}" type="presParOf" srcId="{26BEBF21-8F72-4375-9B2C-A030FDA6E1C2}" destId="{FEE9C117-4573-4FB0-8241-2A8A5B59DDB9}" srcOrd="0" destOrd="0" presId="urn:microsoft.com/office/officeart/2005/8/layout/hList3"/>
    <dgm:cxn modelId="{6BA11534-5595-4E08-89DE-08794221A49C}" type="presParOf" srcId="{26BEBF21-8F72-4375-9B2C-A030FDA6E1C2}" destId="{C5EEFFD6-41BF-49D7-B0C7-DF28D7C7AEFF}" srcOrd="1" destOrd="0" presId="urn:microsoft.com/office/officeart/2005/8/layout/hList3"/>
    <dgm:cxn modelId="{323C59C5-D6CB-4948-A9F4-8CE9BE0BE0C6}" type="presParOf" srcId="{C5EEFFD6-41BF-49D7-B0C7-DF28D7C7AEFF}" destId="{438E1015-F4E4-4BE6-9659-6D000B90908C}" srcOrd="0" destOrd="0" presId="urn:microsoft.com/office/officeart/2005/8/layout/hList3"/>
    <dgm:cxn modelId="{A20A4C04-DBF3-4B53-954D-17C7C94A400C}" type="presParOf" srcId="{C5EEFFD6-41BF-49D7-B0C7-DF28D7C7AEFF}" destId="{A36FCB34-0693-4CDF-9D31-627592FE3FC0}" srcOrd="1" destOrd="0" presId="urn:microsoft.com/office/officeart/2005/8/layout/hList3"/>
    <dgm:cxn modelId="{728D4AD5-6146-4C21-9CC7-0ABB77A37DB3}" type="presParOf" srcId="{C5EEFFD6-41BF-49D7-B0C7-DF28D7C7AEFF}" destId="{055473FA-2ED4-4EFC-A365-5FFAA8C0B5AD}" srcOrd="2" destOrd="0" presId="urn:microsoft.com/office/officeart/2005/8/layout/hList3"/>
    <dgm:cxn modelId="{1313F479-FE8F-4C46-BB92-9B958A312488}" type="presParOf" srcId="{C5EEFFD6-41BF-49D7-B0C7-DF28D7C7AEFF}" destId="{EA1212AC-0FC5-4C7F-96E6-4800E2FFA747}" srcOrd="3" destOrd="0" presId="urn:microsoft.com/office/officeart/2005/8/layout/hList3"/>
    <dgm:cxn modelId="{45A7141C-3AB9-4736-88E5-1B7D25B45173}" type="presParOf" srcId="{26BEBF21-8F72-4375-9B2C-A030FDA6E1C2}" destId="{F25DF195-65E0-420B-A2BF-A8B5AE21E52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5A58B-5071-42AD-9726-87804CDD2692}">
      <dsp:nvSpPr>
        <dsp:cNvPr id="0" name=""/>
        <dsp:cNvSpPr/>
      </dsp:nvSpPr>
      <dsp:spPr>
        <a:xfrm>
          <a:off x="51" y="293270"/>
          <a:ext cx="4905515" cy="5472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Asignaciones</a:t>
          </a:r>
        </a:p>
      </dsp:txBody>
      <dsp:txXfrm>
        <a:off x="51" y="293270"/>
        <a:ext cx="4905515" cy="547200"/>
      </dsp:txXfrm>
    </dsp:sp>
    <dsp:sp modelId="{B04D6648-83D7-4E4C-AA21-DDC26B6524F7}">
      <dsp:nvSpPr>
        <dsp:cNvPr id="0" name=""/>
        <dsp:cNvSpPr/>
      </dsp:nvSpPr>
      <dsp:spPr>
        <a:xfrm>
          <a:off x="51" y="840470"/>
          <a:ext cx="4905515" cy="252788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Otorgadas por la Secretaría de Energía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 Empresas Productivas del Estado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Administradas por la CNH</a:t>
          </a:r>
        </a:p>
      </dsp:txBody>
      <dsp:txXfrm>
        <a:off x="51" y="840470"/>
        <a:ext cx="4905515" cy="2527887"/>
      </dsp:txXfrm>
    </dsp:sp>
    <dsp:sp modelId="{B23E0D3E-64CC-436E-ADB1-4F0182ECCFF3}">
      <dsp:nvSpPr>
        <dsp:cNvPr id="0" name=""/>
        <dsp:cNvSpPr/>
      </dsp:nvSpPr>
      <dsp:spPr>
        <a:xfrm>
          <a:off x="5592338" y="293270"/>
          <a:ext cx="4905515" cy="5472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Contratos</a:t>
          </a:r>
          <a:endParaRPr lang="es-ES" sz="1700" kern="1200" dirty="0"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592338" y="293270"/>
        <a:ext cx="4905515" cy="547200"/>
      </dsp:txXfrm>
    </dsp:sp>
    <dsp:sp modelId="{53967EDD-16D1-48D0-B721-3AAFA3D0E89B}">
      <dsp:nvSpPr>
        <dsp:cNvPr id="0" name=""/>
        <dsp:cNvSpPr/>
      </dsp:nvSpPr>
      <dsp:spPr>
        <a:xfrm>
          <a:off x="5592338" y="840470"/>
          <a:ext cx="4905515" cy="252788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Otorgados por Licitaciones, migraciones o a mineros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Participan empresas nacionales y extranjeras, y Empresas Productivas del Estado</a:t>
          </a:r>
        </a:p>
        <a:p>
          <a:pPr marL="171450" lvl="1" indent="-171450" algn="l" defTabSz="84455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Administrados por la CNH</a:t>
          </a:r>
        </a:p>
      </dsp:txBody>
      <dsp:txXfrm>
        <a:off x="5592338" y="840470"/>
        <a:ext cx="4905515" cy="2527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179FA-1A8F-4D57-8F68-19239476E741}">
      <dsp:nvSpPr>
        <dsp:cNvPr id="0" name=""/>
        <dsp:cNvSpPr/>
      </dsp:nvSpPr>
      <dsp:spPr>
        <a:xfrm>
          <a:off x="740319" y="2069919"/>
          <a:ext cx="458545" cy="1720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272" y="0"/>
              </a:lnTo>
              <a:lnTo>
                <a:pt x="229272" y="1720418"/>
              </a:lnTo>
              <a:lnTo>
                <a:pt x="458545" y="172041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25080" y="2885616"/>
        <a:ext cx="89023" cy="89023"/>
      </dsp:txXfrm>
    </dsp:sp>
    <dsp:sp modelId="{C9228FDD-C2D6-4D49-ADE6-998D6D1CC388}">
      <dsp:nvSpPr>
        <dsp:cNvPr id="0" name=""/>
        <dsp:cNvSpPr/>
      </dsp:nvSpPr>
      <dsp:spPr>
        <a:xfrm>
          <a:off x="740319" y="2069919"/>
          <a:ext cx="458545" cy="603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9272" y="0"/>
              </a:lnTo>
              <a:lnTo>
                <a:pt x="229272" y="603658"/>
              </a:lnTo>
              <a:lnTo>
                <a:pt x="458545" y="6036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50640" y="2352796"/>
        <a:ext cx="37903" cy="37903"/>
      </dsp:txXfrm>
    </dsp:sp>
    <dsp:sp modelId="{21C585D4-2E46-4C3E-A15F-602C129A01B4}">
      <dsp:nvSpPr>
        <dsp:cNvPr id="0" name=""/>
        <dsp:cNvSpPr/>
      </dsp:nvSpPr>
      <dsp:spPr>
        <a:xfrm>
          <a:off x="740319" y="1456985"/>
          <a:ext cx="458545" cy="612933"/>
        </a:xfrm>
        <a:custGeom>
          <a:avLst/>
          <a:gdLst/>
          <a:ahLst/>
          <a:cxnLst/>
          <a:rect l="0" t="0" r="0" b="0"/>
          <a:pathLst>
            <a:path>
              <a:moveTo>
                <a:pt x="0" y="612933"/>
              </a:moveTo>
              <a:lnTo>
                <a:pt x="229272" y="612933"/>
              </a:lnTo>
              <a:lnTo>
                <a:pt x="229272" y="0"/>
              </a:lnTo>
              <a:lnTo>
                <a:pt x="45854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50455" y="1744315"/>
        <a:ext cx="38273" cy="38273"/>
      </dsp:txXfrm>
    </dsp:sp>
    <dsp:sp modelId="{4588FF9B-B5C1-4869-9F11-7813BE0096FD}">
      <dsp:nvSpPr>
        <dsp:cNvPr id="0" name=""/>
        <dsp:cNvSpPr/>
      </dsp:nvSpPr>
      <dsp:spPr>
        <a:xfrm>
          <a:off x="740319" y="349501"/>
          <a:ext cx="458545" cy="1720418"/>
        </a:xfrm>
        <a:custGeom>
          <a:avLst/>
          <a:gdLst/>
          <a:ahLst/>
          <a:cxnLst/>
          <a:rect l="0" t="0" r="0" b="0"/>
          <a:pathLst>
            <a:path>
              <a:moveTo>
                <a:pt x="0" y="1720418"/>
              </a:moveTo>
              <a:lnTo>
                <a:pt x="229272" y="1720418"/>
              </a:lnTo>
              <a:lnTo>
                <a:pt x="229272" y="0"/>
              </a:lnTo>
              <a:lnTo>
                <a:pt x="45854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25080" y="1165198"/>
        <a:ext cx="89023" cy="89023"/>
      </dsp:txXfrm>
    </dsp:sp>
    <dsp:sp modelId="{15A0F599-D3E7-4FF7-B215-3EA4037B4468}">
      <dsp:nvSpPr>
        <dsp:cNvPr id="0" name=""/>
        <dsp:cNvSpPr/>
      </dsp:nvSpPr>
      <dsp:spPr>
        <a:xfrm rot="16200000">
          <a:off x="-1677473" y="1720418"/>
          <a:ext cx="4136584" cy="699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Tipos de Contratos</a:t>
          </a:r>
        </a:p>
      </dsp:txBody>
      <dsp:txXfrm>
        <a:off x="-1677473" y="1720418"/>
        <a:ext cx="4136584" cy="699002"/>
      </dsp:txXfrm>
    </dsp:sp>
    <dsp:sp modelId="{9F8D9F5A-8C95-4B82-AC43-E9C5E8A348BE}">
      <dsp:nvSpPr>
        <dsp:cNvPr id="0" name=""/>
        <dsp:cNvSpPr/>
      </dsp:nvSpPr>
      <dsp:spPr>
        <a:xfrm>
          <a:off x="1198864" y="0"/>
          <a:ext cx="2292726" cy="6990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Licencia</a:t>
          </a:r>
        </a:p>
      </dsp:txBody>
      <dsp:txXfrm>
        <a:off x="1198864" y="0"/>
        <a:ext cx="2292726" cy="699002"/>
      </dsp:txXfrm>
    </dsp:sp>
    <dsp:sp modelId="{12F0463A-DE3A-4458-BDB5-989C98AB3148}">
      <dsp:nvSpPr>
        <dsp:cNvPr id="0" name=""/>
        <dsp:cNvSpPr/>
      </dsp:nvSpPr>
      <dsp:spPr>
        <a:xfrm>
          <a:off x="1198864" y="1041806"/>
          <a:ext cx="2292726" cy="8303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Utilidad Compartida</a:t>
          </a:r>
        </a:p>
      </dsp:txBody>
      <dsp:txXfrm>
        <a:off x="1198864" y="1041806"/>
        <a:ext cx="2292726" cy="830358"/>
      </dsp:txXfrm>
    </dsp:sp>
    <dsp:sp modelId="{B5D3BAA6-3002-46BE-A944-48577FA1B2E7}">
      <dsp:nvSpPr>
        <dsp:cNvPr id="0" name=""/>
        <dsp:cNvSpPr/>
      </dsp:nvSpPr>
      <dsp:spPr>
        <a:xfrm>
          <a:off x="1198864" y="2258398"/>
          <a:ext cx="2292726" cy="8303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Producción Compartida</a:t>
          </a:r>
        </a:p>
      </dsp:txBody>
      <dsp:txXfrm>
        <a:off x="1198864" y="2258398"/>
        <a:ext cx="2292726" cy="830358"/>
      </dsp:txXfrm>
    </dsp:sp>
    <dsp:sp modelId="{ED97F7A9-E8F5-4EC4-B541-357047C63AE4}">
      <dsp:nvSpPr>
        <dsp:cNvPr id="0" name=""/>
        <dsp:cNvSpPr/>
      </dsp:nvSpPr>
      <dsp:spPr>
        <a:xfrm>
          <a:off x="1198864" y="3440836"/>
          <a:ext cx="2292726" cy="6990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Servicios</a:t>
          </a:r>
        </a:p>
      </dsp:txBody>
      <dsp:txXfrm>
        <a:off x="1198864" y="3440836"/>
        <a:ext cx="2292726" cy="699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179FA-1A8F-4D57-8F68-19239476E741}">
      <dsp:nvSpPr>
        <dsp:cNvPr id="0" name=""/>
        <dsp:cNvSpPr/>
      </dsp:nvSpPr>
      <dsp:spPr>
        <a:xfrm>
          <a:off x="1422090" y="2522025"/>
          <a:ext cx="628690" cy="1891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4345" y="0"/>
              </a:lnTo>
              <a:lnTo>
                <a:pt x="314345" y="1891534"/>
              </a:lnTo>
              <a:lnTo>
                <a:pt x="628690" y="18915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>
        <a:off x="1686603" y="3417960"/>
        <a:ext cx="99663" cy="99663"/>
      </dsp:txXfrm>
    </dsp:sp>
    <dsp:sp modelId="{C9228FDD-C2D6-4D49-ADE6-998D6D1CC388}">
      <dsp:nvSpPr>
        <dsp:cNvPr id="0" name=""/>
        <dsp:cNvSpPr/>
      </dsp:nvSpPr>
      <dsp:spPr>
        <a:xfrm>
          <a:off x="1422090" y="2522025"/>
          <a:ext cx="628690" cy="64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4345" y="0"/>
              </a:lnTo>
              <a:lnTo>
                <a:pt x="314345" y="646276"/>
              </a:lnTo>
              <a:lnTo>
                <a:pt x="628690" y="64627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" kern="1200" dirty="0"/>
        </a:p>
      </dsp:txBody>
      <dsp:txXfrm>
        <a:off x="1713894" y="2822623"/>
        <a:ext cx="45081" cy="45081"/>
      </dsp:txXfrm>
    </dsp:sp>
    <dsp:sp modelId="{21C585D4-2E46-4C3E-A15F-602C129A01B4}">
      <dsp:nvSpPr>
        <dsp:cNvPr id="0" name=""/>
        <dsp:cNvSpPr/>
      </dsp:nvSpPr>
      <dsp:spPr>
        <a:xfrm>
          <a:off x="1422090" y="1923044"/>
          <a:ext cx="628690" cy="598981"/>
        </a:xfrm>
        <a:custGeom>
          <a:avLst/>
          <a:gdLst/>
          <a:ahLst/>
          <a:cxnLst/>
          <a:rect l="0" t="0" r="0" b="0"/>
          <a:pathLst>
            <a:path>
              <a:moveTo>
                <a:pt x="0" y="598981"/>
              </a:moveTo>
              <a:lnTo>
                <a:pt x="314345" y="598981"/>
              </a:lnTo>
              <a:lnTo>
                <a:pt x="314345" y="0"/>
              </a:lnTo>
              <a:lnTo>
                <a:pt x="62869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" kern="1200" dirty="0"/>
        </a:p>
      </dsp:txBody>
      <dsp:txXfrm>
        <a:off x="1714726" y="2200826"/>
        <a:ext cx="43417" cy="43417"/>
      </dsp:txXfrm>
    </dsp:sp>
    <dsp:sp modelId="{4588FF9B-B5C1-4869-9F11-7813BE0096FD}">
      <dsp:nvSpPr>
        <dsp:cNvPr id="0" name=""/>
        <dsp:cNvSpPr/>
      </dsp:nvSpPr>
      <dsp:spPr>
        <a:xfrm>
          <a:off x="1422090" y="646256"/>
          <a:ext cx="628690" cy="1875769"/>
        </a:xfrm>
        <a:custGeom>
          <a:avLst/>
          <a:gdLst/>
          <a:ahLst/>
          <a:cxnLst/>
          <a:rect l="0" t="0" r="0" b="0"/>
          <a:pathLst>
            <a:path>
              <a:moveTo>
                <a:pt x="0" y="1875769"/>
              </a:moveTo>
              <a:lnTo>
                <a:pt x="314345" y="1875769"/>
              </a:lnTo>
              <a:lnTo>
                <a:pt x="314345" y="0"/>
              </a:lnTo>
              <a:lnTo>
                <a:pt x="62869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 dirty="0"/>
        </a:p>
      </dsp:txBody>
      <dsp:txXfrm>
        <a:off x="1686977" y="1534682"/>
        <a:ext cx="98916" cy="98916"/>
      </dsp:txXfrm>
    </dsp:sp>
    <dsp:sp modelId="{15A0F599-D3E7-4FF7-B215-3EA4037B4468}">
      <dsp:nvSpPr>
        <dsp:cNvPr id="0" name=""/>
        <dsp:cNvSpPr/>
      </dsp:nvSpPr>
      <dsp:spPr>
        <a:xfrm rot="16200000">
          <a:off x="-1579120" y="2042840"/>
          <a:ext cx="5044051" cy="958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/>
            <a:t>Tipos de Contrato</a:t>
          </a:r>
        </a:p>
      </dsp:txBody>
      <dsp:txXfrm>
        <a:off x="-1579120" y="2042840"/>
        <a:ext cx="5044051" cy="958369"/>
      </dsp:txXfrm>
    </dsp:sp>
    <dsp:sp modelId="{9F8D9F5A-8C95-4B82-AC43-E9C5E8A348BE}">
      <dsp:nvSpPr>
        <dsp:cNvPr id="0" name=""/>
        <dsp:cNvSpPr/>
      </dsp:nvSpPr>
      <dsp:spPr>
        <a:xfrm>
          <a:off x="2050780" y="167071"/>
          <a:ext cx="3143452" cy="958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Licencia</a:t>
          </a:r>
        </a:p>
      </dsp:txBody>
      <dsp:txXfrm>
        <a:off x="2050780" y="167071"/>
        <a:ext cx="3143452" cy="958369"/>
      </dsp:txXfrm>
    </dsp:sp>
    <dsp:sp modelId="{12F0463A-DE3A-4458-BDB5-989C98AB3148}">
      <dsp:nvSpPr>
        <dsp:cNvPr id="0" name=""/>
        <dsp:cNvSpPr/>
      </dsp:nvSpPr>
      <dsp:spPr>
        <a:xfrm>
          <a:off x="2050780" y="1443859"/>
          <a:ext cx="3143452" cy="958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Utilidad Compartida</a:t>
          </a:r>
        </a:p>
      </dsp:txBody>
      <dsp:txXfrm>
        <a:off x="2050780" y="1443859"/>
        <a:ext cx="3143452" cy="958369"/>
      </dsp:txXfrm>
    </dsp:sp>
    <dsp:sp modelId="{B5D3BAA6-3002-46BE-A944-48577FA1B2E7}">
      <dsp:nvSpPr>
        <dsp:cNvPr id="0" name=""/>
        <dsp:cNvSpPr/>
      </dsp:nvSpPr>
      <dsp:spPr>
        <a:xfrm>
          <a:off x="2050780" y="2689117"/>
          <a:ext cx="3143452" cy="958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Producción Compartida</a:t>
          </a:r>
        </a:p>
      </dsp:txBody>
      <dsp:txXfrm>
        <a:off x="2050780" y="2689117"/>
        <a:ext cx="3143452" cy="958369"/>
      </dsp:txXfrm>
    </dsp:sp>
    <dsp:sp modelId="{ED97F7A9-E8F5-4EC4-B541-357047C63AE4}">
      <dsp:nvSpPr>
        <dsp:cNvPr id="0" name=""/>
        <dsp:cNvSpPr/>
      </dsp:nvSpPr>
      <dsp:spPr>
        <a:xfrm>
          <a:off x="2050780" y="3934374"/>
          <a:ext cx="3143452" cy="9583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/>
            <a:t>Servicios</a:t>
          </a:r>
        </a:p>
      </dsp:txBody>
      <dsp:txXfrm>
        <a:off x="2050780" y="3934374"/>
        <a:ext cx="3143452" cy="958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C1319-5FB0-4AE3-B604-6E6B9C208D4D}">
      <dsp:nvSpPr>
        <dsp:cNvPr id="0" name=""/>
        <dsp:cNvSpPr/>
      </dsp:nvSpPr>
      <dsp:spPr>
        <a:xfrm>
          <a:off x="492567" y="787312"/>
          <a:ext cx="97409" cy="1220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871"/>
              </a:lnTo>
              <a:lnTo>
                <a:pt x="97409" y="12208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533A5-8C7F-4333-853A-F9E1D661C5E1}">
      <dsp:nvSpPr>
        <dsp:cNvPr id="0" name=""/>
        <dsp:cNvSpPr/>
      </dsp:nvSpPr>
      <dsp:spPr>
        <a:xfrm>
          <a:off x="654917" y="1248386"/>
          <a:ext cx="97409" cy="298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723"/>
              </a:lnTo>
              <a:lnTo>
                <a:pt x="97409" y="29872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B7438-6F2B-4F52-AC79-D0C97C1AC0E3}">
      <dsp:nvSpPr>
        <dsp:cNvPr id="0" name=""/>
        <dsp:cNvSpPr/>
      </dsp:nvSpPr>
      <dsp:spPr>
        <a:xfrm>
          <a:off x="492567" y="787312"/>
          <a:ext cx="97409" cy="298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723"/>
              </a:lnTo>
              <a:lnTo>
                <a:pt x="97409" y="29872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502BB-E6C5-4AA2-A458-474A804E469F}">
      <dsp:nvSpPr>
        <dsp:cNvPr id="0" name=""/>
        <dsp:cNvSpPr/>
      </dsp:nvSpPr>
      <dsp:spPr>
        <a:xfrm>
          <a:off x="706607" y="326238"/>
          <a:ext cx="91440" cy="136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63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DA9FB-207C-47C4-8DE4-6B86F72FD6A2}">
      <dsp:nvSpPr>
        <dsp:cNvPr id="0" name=""/>
        <dsp:cNvSpPr/>
      </dsp:nvSpPr>
      <dsp:spPr>
        <a:xfrm>
          <a:off x="427627" y="1538"/>
          <a:ext cx="649399" cy="3246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Ronda</a:t>
          </a:r>
        </a:p>
      </dsp:txBody>
      <dsp:txXfrm>
        <a:off x="427627" y="1538"/>
        <a:ext cx="649399" cy="324699"/>
      </dsp:txXfrm>
    </dsp:sp>
    <dsp:sp modelId="{C51F9207-108D-4214-A868-14B1B9E11A7A}">
      <dsp:nvSpPr>
        <dsp:cNvPr id="0" name=""/>
        <dsp:cNvSpPr/>
      </dsp:nvSpPr>
      <dsp:spPr>
        <a:xfrm>
          <a:off x="427627" y="462612"/>
          <a:ext cx="649399" cy="3246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Licitación</a:t>
          </a:r>
        </a:p>
      </dsp:txBody>
      <dsp:txXfrm>
        <a:off x="427627" y="462612"/>
        <a:ext cx="649399" cy="324699"/>
      </dsp:txXfrm>
    </dsp:sp>
    <dsp:sp modelId="{5BE2A40B-A4A0-4C6D-9901-0387EBD84444}">
      <dsp:nvSpPr>
        <dsp:cNvPr id="0" name=""/>
        <dsp:cNvSpPr/>
      </dsp:nvSpPr>
      <dsp:spPr>
        <a:xfrm>
          <a:off x="589977" y="923686"/>
          <a:ext cx="649399" cy="324699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Contrato</a:t>
          </a:r>
        </a:p>
      </dsp:txBody>
      <dsp:txXfrm>
        <a:off x="589977" y="923686"/>
        <a:ext cx="649399" cy="324699"/>
      </dsp:txXfrm>
    </dsp:sp>
    <dsp:sp modelId="{94A23836-662D-4876-8071-54C5125A37C9}">
      <dsp:nvSpPr>
        <dsp:cNvPr id="0" name=""/>
        <dsp:cNvSpPr/>
      </dsp:nvSpPr>
      <dsp:spPr>
        <a:xfrm>
          <a:off x="752327" y="1384760"/>
          <a:ext cx="703189" cy="3246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Cláusula 3</a:t>
          </a:r>
        </a:p>
      </dsp:txBody>
      <dsp:txXfrm>
        <a:off x="752327" y="1384760"/>
        <a:ext cx="703189" cy="324699"/>
      </dsp:txXfrm>
    </dsp:sp>
    <dsp:sp modelId="{AC6D5851-61C2-46C0-9F04-5B15CF078C31}">
      <dsp:nvSpPr>
        <dsp:cNvPr id="0" name=""/>
        <dsp:cNvSpPr/>
      </dsp:nvSpPr>
      <dsp:spPr>
        <a:xfrm>
          <a:off x="589977" y="1845834"/>
          <a:ext cx="649399" cy="324699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Anexos</a:t>
          </a:r>
        </a:p>
      </dsp:txBody>
      <dsp:txXfrm>
        <a:off x="589977" y="1845834"/>
        <a:ext cx="649399" cy="3246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4DB1A-B7B9-4F7D-A682-A25F8BB19CB9}">
      <dsp:nvSpPr>
        <dsp:cNvPr id="0" name=""/>
        <dsp:cNvSpPr/>
      </dsp:nvSpPr>
      <dsp:spPr>
        <a:xfrm>
          <a:off x="530614" y="1269599"/>
          <a:ext cx="99131" cy="30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03"/>
              </a:lnTo>
              <a:lnTo>
                <a:pt x="99131" y="3040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DBFDB-6EF1-41B7-8879-3E3A4949B457}">
      <dsp:nvSpPr>
        <dsp:cNvPr id="0" name=""/>
        <dsp:cNvSpPr/>
      </dsp:nvSpPr>
      <dsp:spPr>
        <a:xfrm>
          <a:off x="365395" y="800376"/>
          <a:ext cx="99131" cy="30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03"/>
              </a:lnTo>
              <a:lnTo>
                <a:pt x="99131" y="3040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068E8-8BCF-4BD4-9A99-C9DECB4E528F}">
      <dsp:nvSpPr>
        <dsp:cNvPr id="0" name=""/>
        <dsp:cNvSpPr/>
      </dsp:nvSpPr>
      <dsp:spPr>
        <a:xfrm>
          <a:off x="200176" y="331154"/>
          <a:ext cx="99131" cy="304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03"/>
              </a:lnTo>
              <a:lnTo>
                <a:pt x="99131" y="3040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F4CD83-1E63-4C88-B941-593A267C02F6}">
      <dsp:nvSpPr>
        <dsp:cNvPr id="0" name=""/>
        <dsp:cNvSpPr/>
      </dsp:nvSpPr>
      <dsp:spPr>
        <a:xfrm>
          <a:off x="134088" y="716"/>
          <a:ext cx="660876" cy="3304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Ley</a:t>
          </a:r>
        </a:p>
      </dsp:txBody>
      <dsp:txXfrm>
        <a:off x="134088" y="716"/>
        <a:ext cx="660876" cy="330438"/>
      </dsp:txXfrm>
    </dsp:sp>
    <dsp:sp modelId="{4419CF7D-EE4E-49C4-AA0E-8BE1122D405F}">
      <dsp:nvSpPr>
        <dsp:cNvPr id="0" name=""/>
        <dsp:cNvSpPr/>
      </dsp:nvSpPr>
      <dsp:spPr>
        <a:xfrm>
          <a:off x="299307" y="469938"/>
          <a:ext cx="660876" cy="3304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Reglamento</a:t>
          </a:r>
        </a:p>
      </dsp:txBody>
      <dsp:txXfrm>
        <a:off x="299307" y="469938"/>
        <a:ext cx="660876" cy="330438"/>
      </dsp:txXfrm>
    </dsp:sp>
    <dsp:sp modelId="{C51F9207-108D-4214-A868-14B1B9E11A7A}">
      <dsp:nvSpPr>
        <dsp:cNvPr id="0" name=""/>
        <dsp:cNvSpPr/>
      </dsp:nvSpPr>
      <dsp:spPr>
        <a:xfrm>
          <a:off x="464526" y="939161"/>
          <a:ext cx="660876" cy="3304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Lineamiento</a:t>
          </a:r>
        </a:p>
      </dsp:txBody>
      <dsp:txXfrm>
        <a:off x="464526" y="939161"/>
        <a:ext cx="660876" cy="330438"/>
      </dsp:txXfrm>
    </dsp:sp>
    <dsp:sp modelId="{36F0E50F-DABD-46D7-9435-36841ED85A4B}">
      <dsp:nvSpPr>
        <dsp:cNvPr id="0" name=""/>
        <dsp:cNvSpPr/>
      </dsp:nvSpPr>
      <dsp:spPr>
        <a:xfrm>
          <a:off x="629745" y="1408383"/>
          <a:ext cx="660876" cy="3304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Artículo</a:t>
          </a:r>
        </a:p>
      </dsp:txBody>
      <dsp:txXfrm>
        <a:off x="629745" y="1408383"/>
        <a:ext cx="660876" cy="3304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75E86-D88C-4775-A628-8641E333581D}">
      <dsp:nvSpPr>
        <dsp:cNvPr id="0" name=""/>
        <dsp:cNvSpPr/>
      </dsp:nvSpPr>
      <dsp:spPr>
        <a:xfrm>
          <a:off x="6493" y="0"/>
          <a:ext cx="2147638" cy="800840"/>
        </a:xfrm>
        <a:prstGeom prst="homePlat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rtlCol="0" anchor="ctr" anchorCtr="0">
          <a:noAutofit/>
        </a:bodyPr>
        <a:lstStyle/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ETAPA DE TRANSICIÓN </a:t>
          </a:r>
        </a:p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DE ARRANQUE</a:t>
          </a:r>
          <a:endParaRPr lang="es-MX" sz="1200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6493" y="0"/>
        <a:ext cx="1947428" cy="800840"/>
      </dsp:txXfrm>
    </dsp:sp>
    <dsp:sp modelId="{A2823B74-5B6F-4593-9702-E88CB6AA4C4E}">
      <dsp:nvSpPr>
        <dsp:cNvPr id="0" name=""/>
        <dsp:cNvSpPr/>
      </dsp:nvSpPr>
      <dsp:spPr>
        <a:xfrm>
          <a:off x="1540100" y="0"/>
          <a:ext cx="2183068" cy="800840"/>
        </a:xfrm>
        <a:prstGeom prst="chevron">
          <a:avLst/>
        </a:prstGeom>
        <a:solidFill>
          <a:schemeClr val="accent4">
            <a:shade val="80000"/>
            <a:hueOff val="35037"/>
            <a:satOff val="-8916"/>
            <a:lumOff val="1027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PREVIO AL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PERIODO DE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latin typeface="Calibri"/>
              <a:ea typeface="+mn-ea"/>
              <a:cs typeface="+mn-cs"/>
            </a:rPr>
            <a:t>EXPLORACIÓN</a:t>
          </a:r>
          <a:endParaRPr lang="es-MX" sz="1200" b="1" kern="1200" dirty="0">
            <a:latin typeface="Calibri"/>
            <a:ea typeface="+mn-ea"/>
            <a:cs typeface="+mn-cs"/>
          </a:endParaRPr>
        </a:p>
      </dsp:txBody>
      <dsp:txXfrm>
        <a:off x="1940520" y="0"/>
        <a:ext cx="1382228" cy="800840"/>
      </dsp:txXfrm>
    </dsp:sp>
    <dsp:sp modelId="{D7BFD3FB-D280-4D70-9EC2-B5D285395F13}">
      <dsp:nvSpPr>
        <dsp:cNvPr id="0" name=""/>
        <dsp:cNvSpPr/>
      </dsp:nvSpPr>
      <dsp:spPr>
        <a:xfrm>
          <a:off x="3109136" y="0"/>
          <a:ext cx="4365092" cy="800840"/>
        </a:xfrm>
        <a:prstGeom prst="chevron">
          <a:avLst/>
        </a:prstGeom>
        <a:solidFill>
          <a:srgbClr val="8064A2">
            <a:lumMod val="60000"/>
            <a:lumOff val="4000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rtlCol="0" anchor="ctr" anchorCtr="0">
          <a:noAutofit/>
        </a:bodyPr>
        <a:lstStyle/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endParaRPr lang="es-MX" sz="1944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3509556" y="0"/>
        <a:ext cx="3564252" cy="800840"/>
      </dsp:txXfrm>
    </dsp:sp>
    <dsp:sp modelId="{F41836EA-AA9E-47E2-BB23-BA0A058996E0}">
      <dsp:nvSpPr>
        <dsp:cNvPr id="0" name=""/>
        <dsp:cNvSpPr/>
      </dsp:nvSpPr>
      <dsp:spPr>
        <a:xfrm>
          <a:off x="6860196" y="0"/>
          <a:ext cx="2701956" cy="800840"/>
        </a:xfrm>
        <a:prstGeom prst="chevron">
          <a:avLst/>
        </a:prstGeom>
        <a:solidFill>
          <a:srgbClr val="9BBB59">
            <a:lumMod val="60000"/>
            <a:lumOff val="4000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rtlCol="0" anchor="ctr" anchorCtr="0">
          <a:noAutofit/>
        </a:bodyPr>
        <a:lstStyle/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+mn-lt"/>
              <a:ea typeface="+mn-ea"/>
              <a:cs typeface="+mn-cs"/>
            </a:rPr>
            <a:t>PERIODO DE DESARROLLO</a:t>
          </a:r>
          <a:endParaRPr lang="es-MX" sz="1200" kern="0" dirty="0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7260616" y="0"/>
        <a:ext cx="1901116" cy="800840"/>
      </dsp:txXfrm>
    </dsp:sp>
    <dsp:sp modelId="{93EA0BD5-7662-4D62-9D3A-EFE0869C4B6C}">
      <dsp:nvSpPr>
        <dsp:cNvPr id="0" name=""/>
        <dsp:cNvSpPr/>
      </dsp:nvSpPr>
      <dsp:spPr>
        <a:xfrm>
          <a:off x="8954614" y="0"/>
          <a:ext cx="2333874" cy="800840"/>
        </a:xfrm>
        <a:prstGeom prst="chevron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rtlCol="0" anchor="ctr" anchorCtr="0">
          <a:noAutofit/>
        </a:bodyPr>
        <a:lstStyle/>
        <a:p>
          <a:pPr marL="0" lvl="0" algn="ctr" defTabSz="987514" rtl="0" eaLnBrk="0" fontAlgn="base" latinLnBrk="0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buNone/>
            <a:defRPr/>
          </a:pPr>
          <a:r>
            <a:rPr lang="es-ES" sz="1200" kern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ETAPA DE TRANSICIÓN FINAL</a:t>
          </a:r>
          <a:endParaRPr lang="es-ES" sz="1200" kern="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9355034" y="0"/>
        <a:ext cx="1533034" cy="800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9C117-4573-4FB0-8241-2A8A5B59DDB9}">
      <dsp:nvSpPr>
        <dsp:cNvPr id="0" name=""/>
        <dsp:cNvSpPr/>
      </dsp:nvSpPr>
      <dsp:spPr>
        <a:xfrm>
          <a:off x="0" y="0"/>
          <a:ext cx="3657600" cy="600869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Tipos de Asignaciones Petroleras</a:t>
          </a:r>
        </a:p>
      </dsp:txBody>
      <dsp:txXfrm>
        <a:off x="0" y="0"/>
        <a:ext cx="3657600" cy="600869"/>
      </dsp:txXfrm>
    </dsp:sp>
    <dsp:sp modelId="{438E1015-F4E4-4BE6-9659-6D000B90908C}">
      <dsp:nvSpPr>
        <dsp:cNvPr id="0" name=""/>
        <dsp:cNvSpPr/>
      </dsp:nvSpPr>
      <dsp:spPr>
        <a:xfrm>
          <a:off x="0" y="600869"/>
          <a:ext cx="914399" cy="12618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Exploración</a:t>
          </a:r>
        </a:p>
      </dsp:txBody>
      <dsp:txXfrm>
        <a:off x="0" y="600869"/>
        <a:ext cx="914399" cy="1261825"/>
      </dsp:txXfrm>
    </dsp:sp>
    <dsp:sp modelId="{A36FCB34-0693-4CDF-9D31-627592FE3FC0}">
      <dsp:nvSpPr>
        <dsp:cNvPr id="0" name=""/>
        <dsp:cNvSpPr/>
      </dsp:nvSpPr>
      <dsp:spPr>
        <a:xfrm>
          <a:off x="914400" y="600869"/>
          <a:ext cx="914399" cy="12618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Extracción</a:t>
          </a:r>
        </a:p>
      </dsp:txBody>
      <dsp:txXfrm>
        <a:off x="914400" y="600869"/>
        <a:ext cx="914399" cy="1261825"/>
      </dsp:txXfrm>
    </dsp:sp>
    <dsp:sp modelId="{055473FA-2ED4-4EFC-A365-5FFAA8C0B5AD}">
      <dsp:nvSpPr>
        <dsp:cNvPr id="0" name=""/>
        <dsp:cNvSpPr/>
      </dsp:nvSpPr>
      <dsp:spPr>
        <a:xfrm>
          <a:off x="1828799" y="600869"/>
          <a:ext cx="914399" cy="12618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Exploración Extracción</a:t>
          </a:r>
        </a:p>
      </dsp:txBody>
      <dsp:txXfrm>
        <a:off x="1828799" y="600869"/>
        <a:ext cx="914399" cy="1261825"/>
      </dsp:txXfrm>
    </dsp:sp>
    <dsp:sp modelId="{EA1212AC-0FC5-4C7F-96E6-4800E2FFA747}">
      <dsp:nvSpPr>
        <dsp:cNvPr id="0" name=""/>
        <dsp:cNvSpPr/>
      </dsp:nvSpPr>
      <dsp:spPr>
        <a:xfrm>
          <a:off x="2743199" y="600869"/>
          <a:ext cx="914399" cy="126182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Resguardo</a:t>
          </a:r>
        </a:p>
      </dsp:txBody>
      <dsp:txXfrm>
        <a:off x="2743199" y="600869"/>
        <a:ext cx="914399" cy="1261825"/>
      </dsp:txXfrm>
    </dsp:sp>
    <dsp:sp modelId="{F25DF195-65E0-420B-A2BF-A8B5AE21E52B}">
      <dsp:nvSpPr>
        <dsp:cNvPr id="0" name=""/>
        <dsp:cNvSpPr/>
      </dsp:nvSpPr>
      <dsp:spPr>
        <a:xfrm>
          <a:off x="0" y="1862695"/>
          <a:ext cx="3657600" cy="14020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FE139-3ACF-420E-A567-87CEE4665722}" type="datetimeFigureOut">
              <a:rPr lang="es-MX" smtClean="0"/>
              <a:t>03/10/2018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A77D3-E7AA-47BF-BF5A-25B788DBC5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20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4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E67E1-E66B-7340-94D0-8B41357B7D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21944" y="3514725"/>
            <a:ext cx="7493794" cy="1123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96E94F-F91D-2747-8B21-3507E417F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1944" y="4722019"/>
            <a:ext cx="7493794" cy="115014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974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B85EE-6F4E-E547-A397-667710F8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65" y="765935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88AA16-DB9B-8C4D-893E-85A59D7F9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994" y="765935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46F7B5-312C-4945-BD32-3F10D0E0A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8065" y="23661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45C688D-98CF-624F-93AC-6A5A042F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392613F-412E-EC40-914E-D1C9E50FD43C}"/>
              </a:ext>
            </a:extLst>
          </p:cNvPr>
          <p:cNvSpPr/>
          <p:nvPr userDrawn="1"/>
        </p:nvSpPr>
        <p:spPr>
          <a:xfrm rot="5400000">
            <a:off x="2871216" y="-2871216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47C0380-CACA-8C4B-A3D1-FFC0B766BB3E}"/>
              </a:ext>
            </a:extLst>
          </p:cNvPr>
          <p:cNvSpPr txBox="1">
            <a:spLocks/>
          </p:cNvSpPr>
          <p:nvPr userDrawn="1"/>
        </p:nvSpPr>
        <p:spPr>
          <a:xfrm>
            <a:off x="60958" y="46558"/>
            <a:ext cx="6217923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782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ido con títul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591B7-F37A-CC4C-B661-73FC2497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88" y="49953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8FBFB0-2224-8444-9212-F7EB98C28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588" y="499535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8928C8-A9FC-8D41-8909-81591A3F9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46188" y="209973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3E175B1-F80D-2D4F-B3AE-5E2C6DC3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EB03CB-15D3-454F-8485-B6E11DCA25B2}"/>
              </a:ext>
            </a:extLst>
          </p:cNvPr>
          <p:cNvSpPr/>
          <p:nvPr userDrawn="1"/>
        </p:nvSpPr>
        <p:spPr>
          <a:xfrm>
            <a:off x="0" y="0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EDB4129-91F9-0840-A2CC-863454F5915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812467" y="2905583"/>
            <a:ext cx="6217923" cy="504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4129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331924-B0CD-2E4A-A759-21AFE35FB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794" y="1156758"/>
            <a:ext cx="10515600" cy="43513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CA284C5-B771-E549-9238-5C3D0E0F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715F2B7-0FBC-774C-814C-0F1E9A335F9D}"/>
              </a:ext>
            </a:extLst>
          </p:cNvPr>
          <p:cNvSpPr/>
          <p:nvPr userDrawn="1"/>
        </p:nvSpPr>
        <p:spPr>
          <a:xfrm rot="10800000">
            <a:off x="11594592" y="0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00C7677-2FE1-4B47-8897-F16129AA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782125" y="2905583"/>
            <a:ext cx="6217923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 b="1" i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617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erre de presenta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355ED7-479A-E347-87FC-060A9E395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0496" y="1463040"/>
            <a:ext cx="5018453" cy="4124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737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642B9E-3BEA-439F-BF40-DCD1066C02B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108014"/>
            <a:ext cx="960107" cy="728698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255573" y="53241"/>
            <a:ext cx="9098227" cy="927487"/>
          </a:xfrm>
          <a:prstGeom prst="rect">
            <a:avLst/>
          </a:prstGeom>
        </p:spPr>
        <p:txBody>
          <a:bodyPr/>
          <a:lstStyle>
            <a:lvl1pPr>
              <a:defRPr sz="33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12"/>
          </p:nvPr>
        </p:nvSpPr>
        <p:spPr>
          <a:xfrm>
            <a:off x="838200" y="1125538"/>
            <a:ext cx="10515600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72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235026" y="0"/>
            <a:ext cx="10972800" cy="572877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solidFill>
                  <a:srgbClr val="A0112E"/>
                </a:solidFill>
                <a:latin typeface="Soberana Sans" charset="0"/>
                <a:ea typeface="Soberana Sans" charset="0"/>
                <a:cs typeface="Soberana Sans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1276350" y="1431925"/>
            <a:ext cx="9186863" cy="3787775"/>
          </a:xfrm>
          <a:prstGeom prst="rect">
            <a:avLst/>
          </a:prstGeom>
        </p:spPr>
        <p:txBody>
          <a:bodyPr/>
          <a:lstStyle>
            <a:lvl1pPr>
              <a:defRPr>
                <a:latin typeface="Soberana Sans" charset="0"/>
                <a:ea typeface="Soberana Sans" charset="0"/>
                <a:cs typeface="Soberana Sans" charset="0"/>
              </a:defRPr>
            </a:lvl1pPr>
            <a:lvl2pPr>
              <a:defRPr>
                <a:latin typeface="Soberana Sans" charset="0"/>
                <a:ea typeface="Soberana Sans" charset="0"/>
                <a:cs typeface="Soberana Sans" charset="0"/>
              </a:defRPr>
            </a:lvl2pPr>
            <a:lvl3pPr>
              <a:defRPr>
                <a:latin typeface="Soberana Sans" charset="0"/>
                <a:ea typeface="Soberana Sans" charset="0"/>
                <a:cs typeface="Soberana Sans" charset="0"/>
              </a:defRPr>
            </a:lvl3pPr>
            <a:lvl4pPr>
              <a:defRPr>
                <a:latin typeface="Soberana Sans" charset="0"/>
                <a:ea typeface="Soberana Sans" charset="0"/>
                <a:cs typeface="Soberana Sans" charset="0"/>
              </a:defRPr>
            </a:lvl4pPr>
            <a:lvl5pPr>
              <a:defRPr>
                <a:latin typeface="Soberana Sans" charset="0"/>
                <a:ea typeface="Soberana Sans" charset="0"/>
                <a:cs typeface="Soberana Sans" charset="0"/>
              </a:defRPr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369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20" y="173422"/>
            <a:ext cx="10950473" cy="11035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20" y="1438603"/>
            <a:ext cx="10950473" cy="46333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DAE2F6-D52F-44C0-B3CF-6AA4DE0FF01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FB7388-9BB8-418C-AE42-9B26CF147D70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394" y="6194757"/>
            <a:ext cx="2145215" cy="6317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9820" y="1277007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820" y="6176963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65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49404" y="6582043"/>
            <a:ext cx="542045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_tradnl" sz="900" b="1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www.gob.mx/CNH</a:t>
            </a:r>
            <a:r>
              <a:rPr lang="es-ES_tradnl" sz="900" b="1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s-ES_tradnl" sz="900" b="1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www.rondasmexico.gob.mx	  www.portal.cnih.cnh.gob.mx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35026" y="0"/>
            <a:ext cx="10972800" cy="572877"/>
          </a:xfrm>
          <a:prstGeom prst="rect">
            <a:avLst/>
          </a:prstGeom>
        </p:spPr>
        <p:txBody>
          <a:bodyPr anchor="ctr"/>
          <a:lstStyle>
            <a:lvl1pPr algn="l">
              <a:defRPr sz="1800" b="1" i="0">
                <a:solidFill>
                  <a:srgbClr val="A0112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6" name="5 Marcador de número de diapositiva"/>
          <p:cNvSpPr txBox="1">
            <a:spLocks/>
          </p:cNvSpPr>
          <p:nvPr/>
        </p:nvSpPr>
        <p:spPr>
          <a:xfrm>
            <a:off x="11348173" y="6601246"/>
            <a:ext cx="280526" cy="169277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7F7F7F"/>
                </a:solidFill>
                <a:latin typeface="Futura Medium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Futura Medium" pitchFamily="2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BFA9CEF-8B26-498A-8BE9-62D07ACBA16B}" type="slidenum">
              <a:rPr lang="es-MX" altLang="es-MX" smtClean="0">
                <a:latin typeface="Arial" charset="0"/>
                <a:ea typeface="Arial" charset="0"/>
                <a:cs typeface="Arial" charset="0"/>
              </a:rPr>
              <a:pPr>
                <a:defRPr/>
              </a:pPr>
              <a:t>‹Nº›</a:t>
            </a:fld>
            <a:endParaRPr lang="es-MX" altLang="es-MX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E67E1-E66B-7340-94D0-8B41357B7D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706" y="3439422"/>
            <a:ext cx="7493794" cy="11239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96E94F-F91D-2747-8B21-3507E417F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706" y="4646716"/>
            <a:ext cx="7493794" cy="115014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5916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DD1644-B46D-944C-8FE8-A6AB52FF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066" y="1148292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6E870F4-EB86-A448-9403-3DD4D4AF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DEA915D-E869-6842-AF37-0FBBEF4C47DC}"/>
              </a:ext>
            </a:extLst>
          </p:cNvPr>
          <p:cNvSpPr/>
          <p:nvPr userDrawn="1"/>
        </p:nvSpPr>
        <p:spPr>
          <a:xfrm rot="5400000">
            <a:off x="4566723" y="-4566723"/>
            <a:ext cx="597408" cy="9730854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6B290F-1536-4648-99D2-FC6E0143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" y="46558"/>
            <a:ext cx="9669896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213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D2310C0-0492-2D45-8ECC-DA79D3BA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194060-1E8A-6848-B208-47C9A47B076D}"/>
              </a:ext>
            </a:extLst>
          </p:cNvPr>
          <p:cNvSpPr/>
          <p:nvPr userDrawn="1"/>
        </p:nvSpPr>
        <p:spPr>
          <a:xfrm>
            <a:off x="0" y="0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DD7F5DD-E751-1F41-970E-E0214753B91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810258" y="2917774"/>
            <a:ext cx="6217923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i="0" kern="120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ES" sz="2000" dirty="0">
                <a:latin typeface="+mn-lt"/>
              </a:rPr>
              <a:t>Haga clic para modificar el estilo de título del patrón</a:t>
            </a:r>
            <a:endParaRPr lang="es-MX" sz="2000" dirty="0">
              <a:latin typeface="+mn-lt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4C6E36AC-B25A-EA4F-8E8F-41FE3E5B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066" y="1148292"/>
            <a:ext cx="10515600" cy="43513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4441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8B145E-9DA6-7D41-A850-B642258B0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265" y="1250436"/>
            <a:ext cx="5157787" cy="823912"/>
          </a:xfr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A14864-327F-254F-B8B8-D09F446CE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265" y="2074348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D77CFC-8DE8-B14C-8448-06B2EDC7E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677" y="1250436"/>
            <a:ext cx="5183188" cy="823912"/>
          </a:xfrm>
          <a:solidFill>
            <a:schemeClr val="accent4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E6B1D1-93C6-E14D-8D4E-19D13A6FD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677" y="2074348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0B27A291-A82B-E54E-BDA9-E14B1D44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E6D5CAA-E858-9A4A-A23C-BBE59ABD91A7}"/>
              </a:ext>
            </a:extLst>
          </p:cNvPr>
          <p:cNvSpPr/>
          <p:nvPr userDrawn="1"/>
        </p:nvSpPr>
        <p:spPr>
          <a:xfrm rot="5400000">
            <a:off x="4559900" y="-4559901"/>
            <a:ext cx="597408" cy="9717209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F6203DA-F2B8-DB42-8F48-E49652BB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" y="46558"/>
            <a:ext cx="9656251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7934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8B145E-9DA6-7D41-A850-B642258B0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721" y="1173163"/>
            <a:ext cx="5157787" cy="82391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A14864-327F-254F-B8B8-D09F446CE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0721" y="1997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D77CFC-8DE8-B14C-8448-06B2EDC7E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3133" y="1173163"/>
            <a:ext cx="5183188" cy="823912"/>
          </a:xfrm>
          <a:solidFill>
            <a:schemeClr val="accent4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E6B1D1-93C6-E14D-8D4E-19D13A6FD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3133" y="1997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0B27A291-A82B-E54E-BDA9-E14B1D44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1CE8F9B-CDA3-004F-8E08-6715904CABB0}"/>
              </a:ext>
            </a:extLst>
          </p:cNvPr>
          <p:cNvSpPr/>
          <p:nvPr userDrawn="1"/>
        </p:nvSpPr>
        <p:spPr>
          <a:xfrm>
            <a:off x="0" y="0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BA1AC1F-C3B4-6345-A41C-4CC97460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12467" y="2905583"/>
            <a:ext cx="6217923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400" b="1" i="0">
                <a:solidFill>
                  <a:schemeClr val="bg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705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10D1F5-1628-1445-853E-EB1AE7C9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8533"/>
            <a:ext cx="542925" cy="324379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CE2E55F-75B0-504F-9CFE-547251954218}"/>
              </a:ext>
            </a:extLst>
          </p:cNvPr>
          <p:cNvSpPr/>
          <p:nvPr userDrawn="1"/>
        </p:nvSpPr>
        <p:spPr>
          <a:xfrm rot="5400000">
            <a:off x="4566723" y="-4566723"/>
            <a:ext cx="597408" cy="9730854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C34EB0-B93F-9E4F-B3F9-0F90D400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" y="46558"/>
            <a:ext cx="9669896" cy="5042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685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4E3457E-4BD6-2540-88DB-65788DA4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B76DE04-18BA-4144-9AA3-2CAE5A0869CE}"/>
              </a:ext>
            </a:extLst>
          </p:cNvPr>
          <p:cNvSpPr/>
          <p:nvPr userDrawn="1"/>
        </p:nvSpPr>
        <p:spPr>
          <a:xfrm>
            <a:off x="0" y="0"/>
            <a:ext cx="597408" cy="633984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bg2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23DC4F-1767-C344-A5B1-91AFC984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10258" y="2917774"/>
            <a:ext cx="6217923" cy="50429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 b="1" i="0">
                <a:solidFill>
                  <a:schemeClr val="bg2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077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E4E3457E-4BD6-2540-88DB-65788DA4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/>
          <a:p>
            <a:fld id="{A758DFE6-D29C-E041-9AD8-2DB8E23E83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92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2B3B61-B703-8047-ABD0-3DB8CAD13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00" y="10974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A148BFC-A130-564C-90D8-434EC2DAF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58DFE6-D29C-E041-9AD8-2DB8E23E831F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030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2" r:id="rId5"/>
    <p:sldLayoutId id="2147483653" r:id="rId6"/>
    <p:sldLayoutId id="2147483654" r:id="rId7"/>
    <p:sldLayoutId id="2147483655" r:id="rId8"/>
    <p:sldLayoutId id="2147483663" r:id="rId9"/>
    <p:sldLayoutId id="2147483656" r:id="rId10"/>
    <p:sldLayoutId id="2147483657" r:id="rId11"/>
    <p:sldLayoutId id="2147483658" r:id="rId12"/>
    <p:sldLayoutId id="2147483661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image" Target="../media/image20.png"/><Relationship Id="rId3" Type="http://schemas.openxmlformats.org/officeDocument/2006/relationships/slide" Target="slide15.xml"/><Relationship Id="rId21" Type="http://schemas.openxmlformats.org/officeDocument/2006/relationships/image" Target="../media/image23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slide" Target="slide2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24" Type="http://schemas.openxmlformats.org/officeDocument/2006/relationships/slide" Target="slide22.xml"/><Relationship Id="rId5" Type="http://schemas.openxmlformats.org/officeDocument/2006/relationships/diagramData" Target="../diagrams/data4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diagramData" Target="../diagrams/data5.xml"/><Relationship Id="rId19" Type="http://schemas.openxmlformats.org/officeDocument/2006/relationships/image" Target="../media/image21.png"/><Relationship Id="rId4" Type="http://schemas.openxmlformats.org/officeDocument/2006/relationships/slide" Target="slide17.xml"/><Relationship Id="rId9" Type="http://schemas.microsoft.com/office/2007/relationships/diagramDrawing" Target="../diagrams/drawing4.xml"/><Relationship Id="rId14" Type="http://schemas.microsoft.com/office/2007/relationships/diagramDrawing" Target="../diagrams/drawing5.xml"/><Relationship Id="rId2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6.xml"/><Relationship Id="rId7" Type="http://schemas.openxmlformats.org/officeDocument/2006/relationships/slide" Target="slide14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slide" Target="slide18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slide" Target="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12" Type="http://schemas.openxmlformats.org/officeDocument/2006/relationships/slide" Target="slide1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0.xml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63.png"/><Relationship Id="rId3" Type="http://schemas.openxmlformats.org/officeDocument/2006/relationships/tags" Target="../tags/tag2.xml"/><Relationship Id="rId7" Type="http://schemas.openxmlformats.org/officeDocument/2006/relationships/slide" Target="slide30.xml"/><Relationship Id="rId12" Type="http://schemas.openxmlformats.org/officeDocument/2006/relationships/image" Target="../media/image6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emf"/><Relationship Id="rId11" Type="http://schemas.openxmlformats.org/officeDocument/2006/relationships/image" Target="../media/image6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5.png"/><Relationship Id="rId10" Type="http://schemas.openxmlformats.org/officeDocument/2006/relationships/slide" Target="slide32.xml"/><Relationship Id="rId4" Type="http://schemas.openxmlformats.org/officeDocument/2006/relationships/slideLayout" Target="../slideLayouts/slideLayout3.xml"/><Relationship Id="rId9" Type="http://schemas.openxmlformats.org/officeDocument/2006/relationships/slide" Target="slide33.xml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5.png"/><Relationship Id="rId3" Type="http://schemas.openxmlformats.org/officeDocument/2006/relationships/image" Target="../media/image66.png"/><Relationship Id="rId7" Type="http://schemas.openxmlformats.org/officeDocument/2006/relationships/image" Target="../media/image32.png"/><Relationship Id="rId12" Type="http://schemas.openxmlformats.org/officeDocument/2006/relationships/image" Target="../media/image68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67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37.xml"/><Relationship Id="rId7" Type="http://schemas.openxmlformats.org/officeDocument/2006/relationships/slide" Target="slide3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slide" Target="slide38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A1159-C880-BA42-A538-C30EE3978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s-MX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Administración Técnica de Asignaciones y Contratos para la Exploración y Extracción de Hidrocarburos</a:t>
            </a:r>
            <a:endParaRPr lang="es-MX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D42631-22CD-7546-9D04-A522FED82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1944" y="4994909"/>
            <a:ext cx="7493794" cy="708661"/>
          </a:xfrm>
        </p:spPr>
        <p:txBody>
          <a:bodyPr>
            <a:normAutofit/>
          </a:bodyPr>
          <a:lstStyle/>
          <a:p>
            <a:pPr algn="r">
              <a:spcBef>
                <a:spcPts val="600"/>
              </a:spcBef>
            </a:pPr>
            <a:r>
              <a:rPr lang="es-ES_tradnl" dirty="0"/>
              <a:t>Fausto Álvarez Hernández</a:t>
            </a:r>
          </a:p>
          <a:p>
            <a:pPr algn="r">
              <a:spcBef>
                <a:spcPts val="600"/>
              </a:spcBef>
            </a:pPr>
            <a:r>
              <a:rPr lang="es-ES_tradnl" dirty="0"/>
              <a:t>Unidad de Administración Técnica de Asignaciones y Contratos</a:t>
            </a:r>
          </a:p>
        </p:txBody>
      </p:sp>
    </p:spTree>
    <p:extLst>
      <p:ext uri="{BB962C8B-B14F-4D97-AF65-F5344CB8AC3E}">
        <p14:creationId xmlns:p14="http://schemas.microsoft.com/office/powerpoint/2010/main" val="413633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74E40B8-7C26-4795-A7B6-D29FE1D6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0776" y="6856413"/>
            <a:ext cx="542925" cy="332845"/>
          </a:xfrm>
        </p:spPr>
        <p:txBody>
          <a:bodyPr/>
          <a:lstStyle/>
          <a:p>
            <a:pPr>
              <a:defRPr/>
            </a:pPr>
            <a:fld id="{1BFA9CEF-8B26-498A-8BE9-62D07ACBA16B}" type="slidenum">
              <a:rPr lang="es-MX" altLang="es-MX" smtClean="0">
                <a:latin typeface="+mn-lt"/>
              </a:rPr>
              <a:pPr>
                <a:defRPr/>
              </a:pPr>
              <a:t>10</a:t>
            </a:fld>
            <a:endParaRPr lang="es-MX" altLang="es-MX">
              <a:latin typeface="+mn-l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5121F6-FA8F-4C67-BCF3-2FE1EE7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22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Al día de hoy se tienen se han suscrito 111 Contratos para la exploración y extracción de hidrocarburos</a:t>
            </a:r>
          </a:p>
        </p:txBody>
      </p:sp>
      <p:sp>
        <p:nvSpPr>
          <p:cNvPr id="12" name="Text Box 3">
            <a:hlinkClick r:id="" action="ppaction://noaction"/>
            <a:extLst>
              <a:ext uri="{FF2B5EF4-FFF2-40B4-BE49-F238E27FC236}">
                <a16:creationId xmlns:a16="http://schemas.microsoft.com/office/drawing/2014/main" id="{B5FA7BDA-5060-44D0-AB76-15224BF8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035" y="1237435"/>
            <a:ext cx="3688618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sz="4000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111</a:t>
            </a:r>
            <a:endParaRPr lang="es-MX" sz="2000" dirty="0">
              <a:solidFill>
                <a:srgbClr val="00206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Box 3">
            <a:hlinkClick r:id="" action="ppaction://noaction"/>
            <a:extLst>
              <a:ext uri="{FF2B5EF4-FFF2-40B4-BE49-F238E27FC236}">
                <a16:creationId xmlns:a16="http://schemas.microsoft.com/office/drawing/2014/main" id="{4603627F-3CDC-44C5-9928-741C870A1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548" y="952606"/>
            <a:ext cx="1865591" cy="20467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sz="1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Entre 2015 y 2018</a:t>
            </a:r>
          </a:p>
        </p:txBody>
      </p:sp>
      <p:sp>
        <p:nvSpPr>
          <p:cNvPr id="17" name="Text Box 3">
            <a:hlinkClick r:id="" action="ppaction://noaction"/>
            <a:extLst>
              <a:ext uri="{FF2B5EF4-FFF2-40B4-BE49-F238E27FC236}">
                <a16:creationId xmlns:a16="http://schemas.microsoft.com/office/drawing/2014/main" id="{3740D616-AC7F-4ED1-8000-302C71AE8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8621" y="2433638"/>
            <a:ext cx="1918403" cy="7017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110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Vigentes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 1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Terminado</a:t>
            </a:r>
          </a:p>
        </p:txBody>
      </p:sp>
      <p:sp>
        <p:nvSpPr>
          <p:cNvPr id="22" name="Text Box 3">
            <a:hlinkClick r:id="" action="ppaction://noaction"/>
            <a:extLst>
              <a:ext uri="{FF2B5EF4-FFF2-40B4-BE49-F238E27FC236}">
                <a16:creationId xmlns:a16="http://schemas.microsoft.com/office/drawing/2014/main" id="{7E542566-7FC1-40F4-9933-3F918DD3F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202" y="3711972"/>
            <a:ext cx="1586180" cy="7017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76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Licencia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PC</a:t>
            </a:r>
          </a:p>
        </p:txBody>
      </p:sp>
      <p:sp>
        <p:nvSpPr>
          <p:cNvPr id="23" name="Text Box 3">
            <a:hlinkClick r:id="" action="ppaction://noaction"/>
            <a:extLst>
              <a:ext uri="{FF2B5EF4-FFF2-40B4-BE49-F238E27FC236}">
                <a16:creationId xmlns:a16="http://schemas.microsoft.com/office/drawing/2014/main" id="{6469D581-FABF-4886-BAFF-8039F806F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039" y="4997190"/>
            <a:ext cx="2227961" cy="10525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51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Terrestres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Aguas Someras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Aguas Profundas</a:t>
            </a:r>
          </a:p>
        </p:txBody>
      </p:sp>
      <p:sp>
        <p:nvSpPr>
          <p:cNvPr id="24" name="Text Box 3">
            <a:hlinkClick r:id="" action="ppaction://noaction"/>
            <a:extLst>
              <a:ext uri="{FF2B5EF4-FFF2-40B4-BE49-F238E27FC236}">
                <a16:creationId xmlns:a16="http://schemas.microsoft.com/office/drawing/2014/main" id="{58A360E0-1D73-4751-8D20-49526C59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035" y="1824961"/>
            <a:ext cx="3688618" cy="2923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sz="2000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Contratos Suscritos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41EB19ED-488A-4057-B415-97966C4942F3}"/>
              </a:ext>
            </a:extLst>
          </p:cNvPr>
          <p:cNvSpPr/>
          <p:nvPr/>
        </p:nvSpPr>
        <p:spPr>
          <a:xfrm>
            <a:off x="9698073" y="2343366"/>
            <a:ext cx="180000" cy="91121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4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63F7D27A-58FC-4625-B86D-47CCD0984146}"/>
              </a:ext>
            </a:extLst>
          </p:cNvPr>
          <p:cNvSpPr/>
          <p:nvPr/>
        </p:nvSpPr>
        <p:spPr>
          <a:xfrm>
            <a:off x="9706638" y="3570872"/>
            <a:ext cx="180000" cy="91121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4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4613C236-69C8-4593-A1D6-A77EE7C2FA4C}"/>
              </a:ext>
            </a:extLst>
          </p:cNvPr>
          <p:cNvSpPr/>
          <p:nvPr/>
        </p:nvSpPr>
        <p:spPr>
          <a:xfrm>
            <a:off x="9724655" y="4897474"/>
            <a:ext cx="143966" cy="125202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4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 Box 3">
            <a:hlinkClick r:id="" action="ppaction://noaction"/>
            <a:extLst>
              <a:ext uri="{FF2B5EF4-FFF2-40B4-BE49-F238E27FC236}">
                <a16:creationId xmlns:a16="http://schemas.microsoft.com/office/drawing/2014/main" id="{AD7748D3-CC8A-4E42-A042-02140224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836" y="2682020"/>
            <a:ext cx="1639802" cy="2339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Estatus</a:t>
            </a:r>
          </a:p>
        </p:txBody>
      </p:sp>
      <p:sp>
        <p:nvSpPr>
          <p:cNvPr id="29" name="Text Box 3">
            <a:hlinkClick r:id="" action="ppaction://noaction"/>
            <a:extLst>
              <a:ext uri="{FF2B5EF4-FFF2-40B4-BE49-F238E27FC236}">
                <a16:creationId xmlns:a16="http://schemas.microsoft.com/office/drawing/2014/main" id="{37775AE4-B34A-4C6C-BA53-A5D6B70C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836" y="3935859"/>
            <a:ext cx="1639802" cy="2339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Modalidad</a:t>
            </a:r>
          </a:p>
        </p:txBody>
      </p:sp>
      <p:sp>
        <p:nvSpPr>
          <p:cNvPr id="30" name="Text Box 3">
            <a:hlinkClick r:id="" action="ppaction://noaction"/>
            <a:extLst>
              <a:ext uri="{FF2B5EF4-FFF2-40B4-BE49-F238E27FC236}">
                <a16:creationId xmlns:a16="http://schemas.microsoft.com/office/drawing/2014/main" id="{3EAC0795-F41D-44C3-BACC-4087B620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836" y="5406533"/>
            <a:ext cx="1639802" cy="2339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Ubicación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857EFA-51EF-425D-BF39-C583766B2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" y="748322"/>
            <a:ext cx="7797600" cy="5512579"/>
          </a:xfrm>
          <a:prstGeom prst="rect">
            <a:avLst/>
          </a:prstGeom>
        </p:spPr>
      </p:pic>
      <p:sp>
        <p:nvSpPr>
          <p:cNvPr id="18" name="Marcador de número de diapositiva 2">
            <a:extLst>
              <a:ext uri="{FF2B5EF4-FFF2-40B4-BE49-F238E27FC236}">
                <a16:creationId xmlns:a16="http://schemas.microsoft.com/office/drawing/2014/main" id="{8D3F885D-4402-40B7-B8EA-C3C2E4CACEA2}"/>
              </a:ext>
            </a:extLst>
          </p:cNvPr>
          <p:cNvSpPr txBox="1">
            <a:spLocks/>
          </p:cNvSpPr>
          <p:nvPr/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10</a:t>
            </a:fld>
            <a:endParaRPr lang="es-MX" alt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16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42E17D5-ED7A-4D48-8242-08C5AA3A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La distribución de contratos para la exploración y extracción por convocatoria</a:t>
            </a:r>
          </a:p>
        </p:txBody>
      </p:sp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2D91DEE9-3F46-41A8-BE3A-8213E862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766" y="6601246"/>
            <a:ext cx="177933" cy="169277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FA9CEF-8B26-498A-8BE9-62D07ACBA16B}" type="slidenum">
              <a:rPr kumimoji="0" lang="es-MX" altLang="es-MX" sz="11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+mn-lt"/>
                <a:ea typeface="ＭＳ Ｐゴシック" panose="020B0600070205080204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altLang="es-MX" sz="11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+mn-lt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647943-E5FF-44A1-AE6D-0C857E8478D2}"/>
              </a:ext>
            </a:extLst>
          </p:cNvPr>
          <p:cNvSpPr txBox="1"/>
          <p:nvPr/>
        </p:nvSpPr>
        <p:spPr>
          <a:xfrm>
            <a:off x="-5224" y="6289101"/>
            <a:ext cx="12197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333333"/>
                </a:solidFill>
              </a:rPr>
              <a:t>Las actividades de Planes toman en cuenta todo 2018.</a:t>
            </a:r>
          </a:p>
        </p:txBody>
      </p:sp>
      <p:sp>
        <p:nvSpPr>
          <p:cNvPr id="7" name="Marcador de número de diapositiva 2">
            <a:extLst>
              <a:ext uri="{FF2B5EF4-FFF2-40B4-BE49-F238E27FC236}">
                <a16:creationId xmlns:a16="http://schemas.microsoft.com/office/drawing/2014/main" id="{CF6A9B6E-E2D1-477B-AA9E-C6CC9E3B238D}"/>
              </a:ext>
            </a:extLst>
          </p:cNvPr>
          <p:cNvSpPr txBox="1">
            <a:spLocks/>
          </p:cNvSpPr>
          <p:nvPr/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11</a:t>
            </a:fld>
            <a:endParaRPr lang="es-MX" altLang="es-MX" dirty="0">
              <a:latin typeface="+mn-lt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DC4CB4D-B833-4942-BAEB-D7632E8FD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3716"/>
              </p:ext>
            </p:extLst>
          </p:nvPr>
        </p:nvGraphicFramePr>
        <p:xfrm>
          <a:off x="846800" y="682508"/>
          <a:ext cx="10498401" cy="2438849"/>
        </p:xfrm>
        <a:graphic>
          <a:graphicData uri="http://schemas.openxmlformats.org/drawingml/2006/table">
            <a:tbl>
              <a:tblPr/>
              <a:tblGrid>
                <a:gridCol w="1629405">
                  <a:extLst>
                    <a:ext uri="{9D8B030D-6E8A-4147-A177-3AD203B41FA5}">
                      <a16:colId xmlns:a16="http://schemas.microsoft.com/office/drawing/2014/main" val="1897395101"/>
                    </a:ext>
                  </a:extLst>
                </a:gridCol>
                <a:gridCol w="983604">
                  <a:extLst>
                    <a:ext uri="{9D8B030D-6E8A-4147-A177-3AD203B41FA5}">
                      <a16:colId xmlns:a16="http://schemas.microsoft.com/office/drawing/2014/main" val="1219080148"/>
                    </a:ext>
                  </a:extLst>
                </a:gridCol>
                <a:gridCol w="1801618">
                  <a:extLst>
                    <a:ext uri="{9D8B030D-6E8A-4147-A177-3AD203B41FA5}">
                      <a16:colId xmlns:a16="http://schemas.microsoft.com/office/drawing/2014/main" val="3371386962"/>
                    </a:ext>
                  </a:extLst>
                </a:gridCol>
                <a:gridCol w="2053315">
                  <a:extLst>
                    <a:ext uri="{9D8B030D-6E8A-4147-A177-3AD203B41FA5}">
                      <a16:colId xmlns:a16="http://schemas.microsoft.com/office/drawing/2014/main" val="486833608"/>
                    </a:ext>
                  </a:extLst>
                </a:gridCol>
                <a:gridCol w="1500245">
                  <a:extLst>
                    <a:ext uri="{9D8B030D-6E8A-4147-A177-3AD203B41FA5}">
                      <a16:colId xmlns:a16="http://schemas.microsoft.com/office/drawing/2014/main" val="1526474474"/>
                    </a:ext>
                  </a:extLst>
                </a:gridCol>
                <a:gridCol w="1179000">
                  <a:extLst>
                    <a:ext uri="{9D8B030D-6E8A-4147-A177-3AD203B41FA5}">
                      <a16:colId xmlns:a16="http://schemas.microsoft.com/office/drawing/2014/main" val="1732343650"/>
                    </a:ext>
                  </a:extLst>
                </a:gridCol>
                <a:gridCol w="1351214">
                  <a:extLst>
                    <a:ext uri="{9D8B030D-6E8A-4147-A177-3AD203B41FA5}">
                      <a16:colId xmlns:a16="http://schemas.microsoft.com/office/drawing/2014/main" val="4060332510"/>
                    </a:ext>
                  </a:extLst>
                </a:gridCol>
              </a:tblGrid>
              <a:tr h="178846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de Contratos: 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517742"/>
                  </a:ext>
                </a:extLst>
              </a:tr>
              <a:tr h="22187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Licitación Migración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Contratos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Modalidad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Derechos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Ubicación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Superficie (km</a:t>
                      </a:r>
                      <a:r>
                        <a:rPr lang="es-MX" sz="10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s-MX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021189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R01-L01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someras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68473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R01-L02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someras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465245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R01-L03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Terrestre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767.2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219228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R01-L04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profundas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18,818.3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067383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R02-L01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someras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5,871.8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892029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R02-L02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Terrestre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2,917.7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803971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R02-L03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Terrestre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2,594.5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015097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R02-L04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profundas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44,178.0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982148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R03-L01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someras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11,020.1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7005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Migración sin socio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Extracción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someras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044306"/>
                  </a:ext>
                </a:extLst>
              </a:tr>
              <a:tr h="125058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Migración con socio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Producción Compartida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Terrestre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25/30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3,415.1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30441"/>
                  </a:ext>
                </a:extLst>
              </a:tr>
              <a:tr h="243392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Asociaciones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Profundas/Terrestre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años/25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706382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13B397D0-8972-42AD-B7D9-23BEA7944002}"/>
              </a:ext>
            </a:extLst>
          </p:cNvPr>
          <p:cNvSpPr txBox="1"/>
          <p:nvPr/>
        </p:nvSpPr>
        <p:spPr>
          <a:xfrm>
            <a:off x="540327" y="6138539"/>
            <a:ext cx="3923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*Contrato: CNH-R01-L03-A14/2015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38968D0-A6EB-4977-86A5-266B79C70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639816"/>
              </p:ext>
            </p:extLst>
          </p:nvPr>
        </p:nvGraphicFramePr>
        <p:xfrm>
          <a:off x="846799" y="3253016"/>
          <a:ext cx="10498401" cy="2922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5909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ángulo 56"/>
          <p:cNvSpPr/>
          <p:nvPr/>
        </p:nvSpPr>
        <p:spPr>
          <a:xfrm>
            <a:off x="1151573" y="2078965"/>
            <a:ext cx="6918545" cy="155537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2298689" y="2243530"/>
            <a:ext cx="5759396" cy="1202981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8077862" y="2078965"/>
            <a:ext cx="1992551" cy="1555373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1355114" y="860891"/>
            <a:ext cx="1600120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Firma del Contrato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713257" y="3652695"/>
            <a:ext cx="10673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80" dirty="0">
                <a:solidFill>
                  <a:prstClr val="black"/>
                </a:solidFill>
                <a:cs typeface="Arial" panose="020B0604020202020204" pitchFamily="34" charset="0"/>
              </a:rPr>
              <a:t>Período de Exploración</a:t>
            </a:r>
          </a:p>
        </p:txBody>
      </p:sp>
      <p:sp>
        <p:nvSpPr>
          <p:cNvPr id="66" name="CuadroTexto 65"/>
          <p:cNvSpPr txBox="1"/>
          <p:nvPr/>
        </p:nvSpPr>
        <p:spPr>
          <a:xfrm>
            <a:off x="1193075" y="4113765"/>
            <a:ext cx="192419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80" dirty="0">
                <a:solidFill>
                  <a:prstClr val="black"/>
                </a:solidFill>
                <a:cs typeface="Arial" panose="020B0604020202020204" pitchFamily="34" charset="0"/>
              </a:rPr>
              <a:t>Primer Período Adicional de Exploración</a:t>
            </a:r>
          </a:p>
        </p:txBody>
      </p:sp>
      <p:cxnSp>
        <p:nvCxnSpPr>
          <p:cNvPr id="67" name="Conector recto 66"/>
          <p:cNvCxnSpPr/>
          <p:nvPr/>
        </p:nvCxnSpPr>
        <p:spPr>
          <a:xfrm>
            <a:off x="5309443" y="2856653"/>
            <a:ext cx="0" cy="1161773"/>
          </a:xfrm>
          <a:prstGeom prst="line">
            <a:avLst/>
          </a:prstGeom>
          <a:noFill/>
          <a:ln w="31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</p:cxnSp>
      <p:sp>
        <p:nvSpPr>
          <p:cNvPr id="68" name="Elipse 67"/>
          <p:cNvSpPr/>
          <p:nvPr/>
        </p:nvSpPr>
        <p:spPr>
          <a:xfrm>
            <a:off x="5280143" y="3987392"/>
            <a:ext cx="69110" cy="77770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31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5125667" y="3789571"/>
            <a:ext cx="125440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de Desarrollo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7458649" y="2205322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35 años</a:t>
            </a:r>
          </a:p>
        </p:txBody>
      </p:sp>
      <p:sp>
        <p:nvSpPr>
          <p:cNvPr id="71" name="CuadroTexto 70"/>
          <p:cNvSpPr txBox="1"/>
          <p:nvPr/>
        </p:nvSpPr>
        <p:spPr>
          <a:xfrm>
            <a:off x="9355104" y="2054587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10 años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8079195" y="3676985"/>
            <a:ext cx="1151689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Primer Plazo Adicional</a:t>
            </a:r>
          </a:p>
        </p:txBody>
      </p:sp>
      <p:sp>
        <p:nvSpPr>
          <p:cNvPr id="74" name="CuadroTexto 73"/>
          <p:cNvSpPr txBox="1"/>
          <p:nvPr/>
        </p:nvSpPr>
        <p:spPr>
          <a:xfrm>
            <a:off x="10291792" y="3761663"/>
            <a:ext cx="11915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60" dirty="0">
                <a:solidFill>
                  <a:prstClr val="black"/>
                </a:solidFill>
                <a:cs typeface="Arial" panose="020B0604020202020204" pitchFamily="34" charset="0"/>
              </a:rPr>
              <a:t>Segundo Plazo Adicional</a:t>
            </a:r>
          </a:p>
        </p:txBody>
      </p:sp>
      <p:sp>
        <p:nvSpPr>
          <p:cNvPr id="75" name="Rectángulo 74"/>
          <p:cNvSpPr/>
          <p:nvPr/>
        </p:nvSpPr>
        <p:spPr>
          <a:xfrm>
            <a:off x="10070418" y="2078963"/>
            <a:ext cx="934700" cy="1555373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0371395" y="2102254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5 años</a:t>
            </a:r>
          </a:p>
        </p:txBody>
      </p:sp>
      <p:sp>
        <p:nvSpPr>
          <p:cNvPr id="78" name="Rectángulo 77"/>
          <p:cNvSpPr/>
          <p:nvPr/>
        </p:nvSpPr>
        <p:spPr>
          <a:xfrm>
            <a:off x="1730992" y="2244419"/>
            <a:ext cx="555023" cy="1202086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79" name="Conector recto 78"/>
          <p:cNvCxnSpPr/>
          <p:nvPr/>
        </p:nvCxnSpPr>
        <p:spPr>
          <a:xfrm flipH="1">
            <a:off x="9221167" y="2948007"/>
            <a:ext cx="7745" cy="1128817"/>
          </a:xfrm>
          <a:prstGeom prst="line">
            <a:avLst/>
          </a:prstGeom>
          <a:noFill/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</p:cxnSp>
      <p:sp>
        <p:nvSpPr>
          <p:cNvPr id="80" name="CuadroTexto 79"/>
          <p:cNvSpPr txBox="1"/>
          <p:nvPr/>
        </p:nvSpPr>
        <p:spPr>
          <a:xfrm>
            <a:off x="1409025" y="1090318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Etapa de Transición de Arranque</a:t>
            </a:r>
          </a:p>
        </p:txBody>
      </p:sp>
      <p:cxnSp>
        <p:nvCxnSpPr>
          <p:cNvPr id="82" name="Conector recto 81"/>
          <p:cNvCxnSpPr>
            <a:endCxn id="91" idx="0"/>
          </p:cNvCxnSpPr>
          <p:nvPr/>
        </p:nvCxnSpPr>
        <p:spPr>
          <a:xfrm flipH="1">
            <a:off x="1985839" y="1746918"/>
            <a:ext cx="6165" cy="443698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sp>
        <p:nvSpPr>
          <p:cNvPr id="83" name="Rectángulo 82"/>
          <p:cNvSpPr/>
          <p:nvPr/>
        </p:nvSpPr>
        <p:spPr>
          <a:xfrm>
            <a:off x="1921009" y="2445721"/>
            <a:ext cx="536082" cy="799118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6350" cap="flat" cmpd="sng" algn="ctr">
            <a:solidFill>
              <a:srgbClr val="8064A2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1152579" y="2456986"/>
            <a:ext cx="755210" cy="777686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85" name="Conector recto 84"/>
          <p:cNvCxnSpPr>
            <a:cxnSpLocks/>
            <a:endCxn id="133" idx="0"/>
          </p:cNvCxnSpPr>
          <p:nvPr/>
        </p:nvCxnSpPr>
        <p:spPr>
          <a:xfrm>
            <a:off x="2137431" y="2867071"/>
            <a:ext cx="0" cy="1130039"/>
          </a:xfrm>
          <a:prstGeom prst="line">
            <a:avLst/>
          </a:prstGeom>
          <a:noFill/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</p:cxnSp>
      <p:cxnSp>
        <p:nvCxnSpPr>
          <p:cNvPr id="86" name="Conector recto 85"/>
          <p:cNvCxnSpPr/>
          <p:nvPr/>
        </p:nvCxnSpPr>
        <p:spPr>
          <a:xfrm>
            <a:off x="1637004" y="2856649"/>
            <a:ext cx="0" cy="933227"/>
          </a:xfrm>
          <a:prstGeom prst="line">
            <a:avLst/>
          </a:prstGeom>
          <a:noFill/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</p:cxnSp>
      <p:sp>
        <p:nvSpPr>
          <p:cNvPr id="87" name="Elipse 86"/>
          <p:cNvSpPr/>
          <p:nvPr/>
        </p:nvSpPr>
        <p:spPr>
          <a:xfrm>
            <a:off x="1962155" y="1703456"/>
            <a:ext cx="72772" cy="77770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1854097" y="1340757"/>
            <a:ext cx="215796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de Evaluación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355114" y="2405454"/>
            <a:ext cx="661004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4 años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1902073" y="2408235"/>
            <a:ext cx="661004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3 años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1564818" y="2190616"/>
            <a:ext cx="842042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3 años</a:t>
            </a:r>
          </a:p>
        </p:txBody>
      </p:sp>
      <p:cxnSp>
        <p:nvCxnSpPr>
          <p:cNvPr id="92" name="Conector recto 91"/>
          <p:cNvCxnSpPr/>
          <p:nvPr/>
        </p:nvCxnSpPr>
        <p:spPr>
          <a:xfrm flipV="1">
            <a:off x="1714886" y="1482026"/>
            <a:ext cx="2570" cy="946535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cxnSp>
        <p:nvCxnSpPr>
          <p:cNvPr id="93" name="Conector recto 92"/>
          <p:cNvCxnSpPr/>
          <p:nvPr/>
        </p:nvCxnSpPr>
        <p:spPr>
          <a:xfrm flipH="1" flipV="1">
            <a:off x="2290744" y="2010926"/>
            <a:ext cx="7094" cy="394480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cxnSp>
        <p:nvCxnSpPr>
          <p:cNvPr id="94" name="Conector recto de flecha 93"/>
          <p:cNvCxnSpPr/>
          <p:nvPr/>
        </p:nvCxnSpPr>
        <p:spPr>
          <a:xfrm>
            <a:off x="1714885" y="1484257"/>
            <a:ext cx="208572" cy="0"/>
          </a:xfrm>
          <a:prstGeom prst="straightConnector1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95" name="Conector recto de flecha 94"/>
          <p:cNvCxnSpPr/>
          <p:nvPr/>
        </p:nvCxnSpPr>
        <p:spPr>
          <a:xfrm>
            <a:off x="2292022" y="2014759"/>
            <a:ext cx="208572" cy="0"/>
          </a:xfrm>
          <a:prstGeom prst="straightConnector1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96" name="CuadroTexto 95"/>
          <p:cNvSpPr txBox="1"/>
          <p:nvPr/>
        </p:nvSpPr>
        <p:spPr>
          <a:xfrm>
            <a:off x="2092720" y="1604764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Descubrimiento</a:t>
            </a:r>
          </a:p>
        </p:txBody>
      </p:sp>
      <p:sp>
        <p:nvSpPr>
          <p:cNvPr id="97" name="CuadroTexto 96"/>
          <p:cNvSpPr txBox="1"/>
          <p:nvPr/>
        </p:nvSpPr>
        <p:spPr>
          <a:xfrm>
            <a:off x="2508195" y="1864186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Declaración de Comercialidad</a:t>
            </a:r>
          </a:p>
        </p:txBody>
      </p:sp>
      <p:cxnSp>
        <p:nvCxnSpPr>
          <p:cNvPr id="99" name="Conector recto 98"/>
          <p:cNvCxnSpPr/>
          <p:nvPr/>
        </p:nvCxnSpPr>
        <p:spPr>
          <a:xfrm>
            <a:off x="10335105" y="2867071"/>
            <a:ext cx="0" cy="1200090"/>
          </a:xfrm>
          <a:prstGeom prst="line">
            <a:avLst/>
          </a:prstGeom>
          <a:noFill/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</p:cxnSp>
      <p:sp>
        <p:nvSpPr>
          <p:cNvPr id="103" name="Rectángulo 102"/>
          <p:cNvSpPr/>
          <p:nvPr/>
        </p:nvSpPr>
        <p:spPr>
          <a:xfrm>
            <a:off x="2460121" y="2448550"/>
            <a:ext cx="523324" cy="79628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635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04" name="CuadroTexto 103"/>
          <p:cNvSpPr txBox="1"/>
          <p:nvPr/>
        </p:nvSpPr>
        <p:spPr>
          <a:xfrm>
            <a:off x="2411379" y="2405406"/>
            <a:ext cx="661004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3 años</a:t>
            </a:r>
          </a:p>
        </p:txBody>
      </p:sp>
      <p:cxnSp>
        <p:nvCxnSpPr>
          <p:cNvPr id="106" name="Conector recto 105"/>
          <p:cNvCxnSpPr/>
          <p:nvPr/>
        </p:nvCxnSpPr>
        <p:spPr>
          <a:xfrm>
            <a:off x="2710797" y="2854656"/>
            <a:ext cx="6653" cy="1027367"/>
          </a:xfrm>
          <a:prstGeom prst="line">
            <a:avLst/>
          </a:prstGeom>
          <a:noFill/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</p:cxnSp>
      <p:sp>
        <p:nvSpPr>
          <p:cNvPr id="107" name="CuadroTexto 106"/>
          <p:cNvSpPr txBox="1"/>
          <p:nvPr/>
        </p:nvSpPr>
        <p:spPr>
          <a:xfrm>
            <a:off x="2542932" y="3722701"/>
            <a:ext cx="16552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80" dirty="0">
                <a:solidFill>
                  <a:prstClr val="black"/>
                </a:solidFill>
                <a:cs typeface="Arial" panose="020B0604020202020204" pitchFamily="34" charset="0"/>
              </a:rPr>
              <a:t>Segundo Período Adicional de Exploración</a:t>
            </a:r>
          </a:p>
        </p:txBody>
      </p:sp>
      <p:sp>
        <p:nvSpPr>
          <p:cNvPr id="100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b="0" cap="all" dirty="0"/>
              <a:t>Estructura general del modelo de contrato para la exploración y extracción en modalidad de licencia</a:t>
            </a:r>
            <a:endParaRPr lang="es-MX" sz="2200" b="0" i="1" cap="all" dirty="0"/>
          </a:p>
        </p:txBody>
      </p:sp>
      <p:sp>
        <p:nvSpPr>
          <p:cNvPr id="101" name="Elipse 100"/>
          <p:cNvSpPr/>
          <p:nvPr/>
        </p:nvSpPr>
        <p:spPr>
          <a:xfrm>
            <a:off x="1280938" y="936979"/>
            <a:ext cx="153978" cy="148333"/>
          </a:xfrm>
          <a:prstGeom prst="ellipse">
            <a:avLst/>
          </a:prstGeom>
          <a:solidFill>
            <a:srgbClr val="4F81BD">
              <a:lumMod val="60000"/>
              <a:lumOff val="40000"/>
            </a:srgbClr>
          </a:solidFill>
          <a:ln w="3175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102" name="Conector angular 101"/>
          <p:cNvCxnSpPr>
            <a:stCxn id="84" idx="1"/>
            <a:endCxn id="101" idx="2"/>
          </p:cNvCxnSpPr>
          <p:nvPr/>
        </p:nvCxnSpPr>
        <p:spPr>
          <a:xfrm rot="10800000" flipH="1">
            <a:off x="1152580" y="1011145"/>
            <a:ext cx="128358" cy="1834685"/>
          </a:xfrm>
          <a:prstGeom prst="bentConnector3">
            <a:avLst>
              <a:gd name="adj1" fmla="val -83067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angular 131"/>
          <p:cNvCxnSpPr>
            <a:stCxn id="84" idx="1"/>
          </p:cNvCxnSpPr>
          <p:nvPr/>
        </p:nvCxnSpPr>
        <p:spPr>
          <a:xfrm rot="10800000" flipH="1">
            <a:off x="1152580" y="1232513"/>
            <a:ext cx="347774" cy="1613317"/>
          </a:xfrm>
          <a:prstGeom prst="bentConnector4">
            <a:avLst>
              <a:gd name="adj1" fmla="val -3023"/>
              <a:gd name="adj2" fmla="val 10021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ipse 132"/>
          <p:cNvSpPr/>
          <p:nvPr/>
        </p:nvSpPr>
        <p:spPr>
          <a:xfrm>
            <a:off x="2103509" y="3997110"/>
            <a:ext cx="67844" cy="68052"/>
          </a:xfrm>
          <a:prstGeom prst="ellipse">
            <a:avLst/>
          </a:prstGeom>
          <a:solidFill>
            <a:srgbClr val="8064A2">
              <a:lumMod val="60000"/>
              <a:lumOff val="40000"/>
            </a:srgbClr>
          </a:solidFill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604604" y="3778679"/>
            <a:ext cx="67844" cy="70438"/>
          </a:xfrm>
          <a:prstGeom prst="ellipse">
            <a:avLst/>
          </a:prstGeom>
          <a:solidFill>
            <a:srgbClr val="8064A2">
              <a:lumMod val="60000"/>
              <a:lumOff val="40000"/>
            </a:srgbClr>
          </a:solidFill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34" name="Elipse 133"/>
          <p:cNvSpPr/>
          <p:nvPr/>
        </p:nvSpPr>
        <p:spPr>
          <a:xfrm>
            <a:off x="2683527" y="3849116"/>
            <a:ext cx="67844" cy="68859"/>
          </a:xfrm>
          <a:prstGeom prst="ellipse">
            <a:avLst/>
          </a:prstGeom>
          <a:solidFill>
            <a:srgbClr val="8064A2">
              <a:lumMod val="60000"/>
              <a:lumOff val="40000"/>
            </a:srgbClr>
          </a:solidFill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72" name="Elipse 71"/>
          <p:cNvSpPr/>
          <p:nvPr/>
        </p:nvSpPr>
        <p:spPr>
          <a:xfrm>
            <a:off x="9187993" y="4035995"/>
            <a:ext cx="66348" cy="77770"/>
          </a:xfrm>
          <a:prstGeom prst="ellipse">
            <a:avLst/>
          </a:prstGeom>
          <a:solidFill>
            <a:srgbClr val="4BACC6">
              <a:lumMod val="60000"/>
              <a:lumOff val="40000"/>
            </a:srgbClr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10298780" y="4030721"/>
            <a:ext cx="72614" cy="77770"/>
          </a:xfrm>
          <a:prstGeom prst="ellipse">
            <a:avLst/>
          </a:prstGeom>
          <a:solidFill>
            <a:srgbClr val="4BACC6">
              <a:lumMod val="60000"/>
              <a:lumOff val="40000"/>
            </a:srgbClr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pic>
        <p:nvPicPr>
          <p:cNvPr id="135" name="Imagen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77" y="4397402"/>
            <a:ext cx="6139813" cy="13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56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b="0" cap="all" dirty="0"/>
              <a:t>Estructura general del modelo de contrato para la exploración y extracción en modalidad de producción compartida</a:t>
            </a:r>
            <a:endParaRPr lang="es-MX" sz="2200" b="0" i="1" cap="all" dirty="0"/>
          </a:p>
        </p:txBody>
      </p:sp>
      <p:sp>
        <p:nvSpPr>
          <p:cNvPr id="8" name="Rectángulo 7"/>
          <p:cNvSpPr/>
          <p:nvPr/>
        </p:nvSpPr>
        <p:spPr>
          <a:xfrm>
            <a:off x="1061992" y="1897438"/>
            <a:ext cx="7348589" cy="155537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64654" y="2101534"/>
            <a:ext cx="6157799" cy="1182256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410581" y="1879629"/>
            <a:ext cx="1244299" cy="1573182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288277" y="1052499"/>
            <a:ext cx="153978" cy="148333"/>
          </a:xfrm>
          <a:prstGeom prst="ellipse">
            <a:avLst/>
          </a:prstGeom>
          <a:solidFill>
            <a:srgbClr val="4F81BD">
              <a:lumMod val="60000"/>
              <a:lumOff val="40000"/>
            </a:srgbClr>
          </a:solidFill>
          <a:ln w="3175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373483" y="990190"/>
            <a:ext cx="1600120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Firma del Contrato</a:t>
            </a:r>
          </a:p>
        </p:txBody>
      </p:sp>
      <p:sp>
        <p:nvSpPr>
          <p:cNvPr id="14" name="Elipse 13"/>
          <p:cNvSpPr/>
          <p:nvPr/>
        </p:nvSpPr>
        <p:spPr>
          <a:xfrm>
            <a:off x="1524265" y="3597151"/>
            <a:ext cx="58601" cy="77770"/>
          </a:xfrm>
          <a:prstGeom prst="ellipse">
            <a:avLst/>
          </a:prstGeom>
          <a:solidFill>
            <a:srgbClr val="8064A2">
              <a:lumMod val="60000"/>
              <a:lumOff val="40000"/>
            </a:srgbClr>
          </a:solidFill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15827" y="3621643"/>
            <a:ext cx="119329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de Exploración</a:t>
            </a:r>
          </a:p>
        </p:txBody>
      </p:sp>
      <p:cxnSp>
        <p:nvCxnSpPr>
          <p:cNvPr id="18" name="Conector recto 17"/>
          <p:cNvCxnSpPr/>
          <p:nvPr/>
        </p:nvCxnSpPr>
        <p:spPr>
          <a:xfrm>
            <a:off x="5219863" y="2675125"/>
            <a:ext cx="0" cy="1161773"/>
          </a:xfrm>
          <a:prstGeom prst="line">
            <a:avLst/>
          </a:prstGeom>
          <a:noFill/>
          <a:ln w="31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</p:cxnSp>
      <p:sp>
        <p:nvSpPr>
          <p:cNvPr id="19" name="Elipse 18"/>
          <p:cNvSpPr/>
          <p:nvPr/>
        </p:nvSpPr>
        <p:spPr>
          <a:xfrm>
            <a:off x="5193316" y="3777180"/>
            <a:ext cx="58601" cy="77770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3175" cap="flat" cmpd="sng" algn="ctr">
            <a:solidFill>
              <a:srgbClr val="9BBB5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101158" y="3595908"/>
            <a:ext cx="125440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de Desarrollo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725847" y="1862399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30 años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010521" y="1857262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5 años</a:t>
            </a:r>
          </a:p>
        </p:txBody>
      </p:sp>
      <p:sp>
        <p:nvSpPr>
          <p:cNvPr id="23" name="Elipse 22"/>
          <p:cNvSpPr/>
          <p:nvPr/>
        </p:nvSpPr>
        <p:spPr>
          <a:xfrm>
            <a:off x="9083729" y="3777180"/>
            <a:ext cx="58601" cy="77770"/>
          </a:xfrm>
          <a:prstGeom prst="ellipse">
            <a:avLst/>
          </a:prstGeom>
          <a:solidFill>
            <a:srgbClr val="4BACC6">
              <a:lumMod val="60000"/>
              <a:lumOff val="40000"/>
            </a:srgbClr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451794" y="3789385"/>
            <a:ext cx="125440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Primer Plazo Adicional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680908" y="3777181"/>
            <a:ext cx="125440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Segundo Plazo Adicional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9671233" y="1879629"/>
            <a:ext cx="1244299" cy="157318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19050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0282831" y="1840695"/>
            <a:ext cx="741901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5 años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2004438" y="2160251"/>
            <a:ext cx="239510" cy="1008103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30" name="Conector recto 29"/>
          <p:cNvCxnSpPr>
            <a:endCxn id="23" idx="0"/>
          </p:cNvCxnSpPr>
          <p:nvPr/>
        </p:nvCxnSpPr>
        <p:spPr>
          <a:xfrm>
            <a:off x="9108296" y="2698838"/>
            <a:ext cx="4735" cy="1078342"/>
          </a:xfrm>
          <a:prstGeom prst="line">
            <a:avLst/>
          </a:prstGeom>
          <a:noFill/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</p:cxnSp>
      <p:sp>
        <p:nvSpPr>
          <p:cNvPr id="31" name="CuadroTexto 30"/>
          <p:cNvSpPr txBox="1"/>
          <p:nvPr/>
        </p:nvSpPr>
        <p:spPr>
          <a:xfrm>
            <a:off x="1419039" y="1222427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Etapa de Transición de Arranque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2149593" y="4012579"/>
            <a:ext cx="1935386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de Evaluación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1491909" y="3190265"/>
            <a:ext cx="71218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080" dirty="0">
                <a:solidFill>
                  <a:prstClr val="black"/>
                </a:solidFill>
                <a:cs typeface="Arial" panose="020B0604020202020204" pitchFamily="34" charset="0"/>
              </a:rPr>
              <a:t>12 meses </a:t>
            </a:r>
          </a:p>
        </p:txBody>
      </p:sp>
      <p:cxnSp>
        <p:nvCxnSpPr>
          <p:cNvPr id="45" name="Conector recto de flecha 44"/>
          <p:cNvCxnSpPr/>
          <p:nvPr/>
        </p:nvCxnSpPr>
        <p:spPr>
          <a:xfrm>
            <a:off x="2260723" y="1796861"/>
            <a:ext cx="208572" cy="0"/>
          </a:xfrm>
          <a:prstGeom prst="straightConnector1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46" name="CuadroTexto 45"/>
          <p:cNvSpPr txBox="1"/>
          <p:nvPr/>
        </p:nvSpPr>
        <p:spPr>
          <a:xfrm>
            <a:off x="2238522" y="1417332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Descubrimiento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387051" y="1641967"/>
            <a:ext cx="2447848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Declaración de Comercialidad</a:t>
            </a:r>
          </a:p>
        </p:txBody>
      </p:sp>
      <p:cxnSp>
        <p:nvCxnSpPr>
          <p:cNvPr id="51" name="Conector recto 50"/>
          <p:cNvCxnSpPr/>
          <p:nvPr/>
        </p:nvCxnSpPr>
        <p:spPr>
          <a:xfrm flipV="1">
            <a:off x="2258752" y="1796295"/>
            <a:ext cx="2830" cy="933911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sp>
        <p:nvSpPr>
          <p:cNvPr id="71" name="Elipse 70"/>
          <p:cNvSpPr/>
          <p:nvPr/>
        </p:nvSpPr>
        <p:spPr>
          <a:xfrm>
            <a:off x="10328026" y="3766759"/>
            <a:ext cx="58601" cy="77770"/>
          </a:xfrm>
          <a:prstGeom prst="ellipse">
            <a:avLst/>
          </a:prstGeom>
          <a:solidFill>
            <a:srgbClr val="4BACC6">
              <a:lumMod val="60000"/>
              <a:lumOff val="40000"/>
            </a:srgbClr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72" name="Conector recto 71"/>
          <p:cNvCxnSpPr>
            <a:endCxn id="71" idx="0"/>
          </p:cNvCxnSpPr>
          <p:nvPr/>
        </p:nvCxnSpPr>
        <p:spPr>
          <a:xfrm>
            <a:off x="10352594" y="2688420"/>
            <a:ext cx="4735" cy="1078342"/>
          </a:xfrm>
          <a:prstGeom prst="line">
            <a:avLst/>
          </a:prstGeom>
          <a:noFill/>
          <a:ln w="3175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</p:cxnSp>
      <p:sp>
        <p:nvSpPr>
          <p:cNvPr id="73" name="CuadroTexto 72"/>
          <p:cNvSpPr txBox="1"/>
          <p:nvPr/>
        </p:nvSpPr>
        <p:spPr>
          <a:xfrm>
            <a:off x="2304640" y="3762720"/>
            <a:ext cx="2566366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Adicional de Exploración</a:t>
            </a:r>
          </a:p>
        </p:txBody>
      </p:sp>
      <p:sp>
        <p:nvSpPr>
          <p:cNvPr id="79" name="Rectángulo 78"/>
          <p:cNvSpPr/>
          <p:nvPr/>
        </p:nvSpPr>
        <p:spPr>
          <a:xfrm>
            <a:off x="2264654" y="2160251"/>
            <a:ext cx="239510" cy="1008103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031349" y="2273878"/>
            <a:ext cx="467099" cy="78378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33" name="Conector recto 32"/>
          <p:cNvCxnSpPr>
            <a:stCxn id="29" idx="2"/>
            <a:endCxn id="38" idx="0"/>
          </p:cNvCxnSpPr>
          <p:nvPr/>
        </p:nvCxnSpPr>
        <p:spPr>
          <a:xfrm flipH="1">
            <a:off x="2121581" y="3168354"/>
            <a:ext cx="2612" cy="936929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cxnSp>
        <p:nvCxnSpPr>
          <p:cNvPr id="91" name="Conector recto 90"/>
          <p:cNvCxnSpPr>
            <a:stCxn id="79" idx="2"/>
          </p:cNvCxnSpPr>
          <p:nvPr/>
        </p:nvCxnSpPr>
        <p:spPr>
          <a:xfrm flipH="1">
            <a:off x="2376316" y="3168355"/>
            <a:ext cx="8093" cy="528796"/>
          </a:xfrm>
          <a:prstGeom prst="line">
            <a:avLst/>
          </a:prstGeom>
          <a:noFill/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cxnSp>
        <p:nvCxnSpPr>
          <p:cNvPr id="98" name="Conector recto 97"/>
          <p:cNvCxnSpPr/>
          <p:nvPr/>
        </p:nvCxnSpPr>
        <p:spPr>
          <a:xfrm>
            <a:off x="2261277" y="2700598"/>
            <a:ext cx="8822" cy="1189858"/>
          </a:xfrm>
          <a:prstGeom prst="line">
            <a:avLst/>
          </a:prstGeom>
          <a:noFill/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</p:cxnSp>
      <p:sp>
        <p:nvSpPr>
          <p:cNvPr id="103" name="CuadroTexto 102"/>
          <p:cNvSpPr txBox="1"/>
          <p:nvPr/>
        </p:nvSpPr>
        <p:spPr>
          <a:xfrm>
            <a:off x="2391122" y="3532205"/>
            <a:ext cx="2566366" cy="29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296" dirty="0">
                <a:solidFill>
                  <a:prstClr val="black"/>
                </a:solidFill>
                <a:cs typeface="Arial" panose="020B0604020202020204" pitchFamily="34" charset="0"/>
              </a:rPr>
              <a:t>Período Adicional de Evaluación</a:t>
            </a:r>
          </a:p>
        </p:txBody>
      </p:sp>
      <p:sp>
        <p:nvSpPr>
          <p:cNvPr id="117" name="CuadroTexto 116"/>
          <p:cNvSpPr txBox="1"/>
          <p:nvPr/>
        </p:nvSpPr>
        <p:spPr>
          <a:xfrm>
            <a:off x="2138846" y="2050169"/>
            <a:ext cx="842042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12 meses 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1940268" y="2237012"/>
            <a:ext cx="661004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2 años</a:t>
            </a:r>
          </a:p>
        </p:txBody>
      </p:sp>
      <p:sp>
        <p:nvSpPr>
          <p:cNvPr id="38" name="Elipse 37"/>
          <p:cNvSpPr/>
          <p:nvPr/>
        </p:nvSpPr>
        <p:spPr>
          <a:xfrm>
            <a:off x="2092280" y="4105283"/>
            <a:ext cx="58601" cy="77770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2238523" y="3852072"/>
            <a:ext cx="58601" cy="77770"/>
          </a:xfrm>
          <a:prstGeom prst="ellipse">
            <a:avLst/>
          </a:prstGeom>
          <a:solidFill>
            <a:srgbClr val="8064A2">
              <a:lumMod val="60000"/>
              <a:lumOff val="40000"/>
            </a:srgbClr>
          </a:solidFill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77" name="Elipse 76"/>
          <p:cNvSpPr/>
          <p:nvPr/>
        </p:nvSpPr>
        <p:spPr>
          <a:xfrm>
            <a:off x="2349879" y="3636992"/>
            <a:ext cx="58601" cy="77770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3175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48" name="Conector angular 47"/>
          <p:cNvCxnSpPr>
            <a:stCxn id="35" idx="1"/>
            <a:endCxn id="12" idx="2"/>
          </p:cNvCxnSpPr>
          <p:nvPr/>
        </p:nvCxnSpPr>
        <p:spPr>
          <a:xfrm rot="10800000" flipH="1">
            <a:off x="1055850" y="1126666"/>
            <a:ext cx="232427" cy="1540157"/>
          </a:xfrm>
          <a:prstGeom prst="bentConnector3">
            <a:avLst>
              <a:gd name="adj1" fmla="val -88518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angular 81"/>
          <p:cNvCxnSpPr>
            <a:stCxn id="35" idx="1"/>
          </p:cNvCxnSpPr>
          <p:nvPr/>
        </p:nvCxnSpPr>
        <p:spPr>
          <a:xfrm rot="10800000" flipH="1">
            <a:off x="1055850" y="1377755"/>
            <a:ext cx="424724" cy="1289066"/>
          </a:xfrm>
          <a:prstGeom prst="bentConnector4">
            <a:avLst>
              <a:gd name="adj1" fmla="val -2307"/>
              <a:gd name="adj2" fmla="val 99739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angular 86"/>
          <p:cNvCxnSpPr>
            <a:stCxn id="29" idx="1"/>
          </p:cNvCxnSpPr>
          <p:nvPr/>
        </p:nvCxnSpPr>
        <p:spPr>
          <a:xfrm rot="10800000" flipH="1">
            <a:off x="2004438" y="1567912"/>
            <a:ext cx="271787" cy="1096391"/>
          </a:xfrm>
          <a:prstGeom prst="bentConnector4">
            <a:avLst>
              <a:gd name="adj1" fmla="val -6488"/>
              <a:gd name="adj2" fmla="val 99437"/>
            </a:avLst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1055849" y="2277978"/>
            <a:ext cx="966149" cy="777686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8064A2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MX" sz="1944" kern="0">
              <a:solidFill>
                <a:prstClr val="white"/>
              </a:solidFill>
            </a:endParaRPr>
          </a:p>
        </p:txBody>
      </p:sp>
      <p:cxnSp>
        <p:nvCxnSpPr>
          <p:cNvPr id="37" name="Conector recto 36"/>
          <p:cNvCxnSpPr/>
          <p:nvPr/>
        </p:nvCxnSpPr>
        <p:spPr>
          <a:xfrm>
            <a:off x="1553565" y="2675121"/>
            <a:ext cx="0" cy="933227"/>
          </a:xfrm>
          <a:prstGeom prst="line">
            <a:avLst/>
          </a:prstGeom>
          <a:noFill/>
          <a:ln w="3175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</p:cxnSp>
      <p:sp>
        <p:nvSpPr>
          <p:cNvPr id="40" name="CuadroTexto 39"/>
          <p:cNvSpPr txBox="1"/>
          <p:nvPr/>
        </p:nvSpPr>
        <p:spPr>
          <a:xfrm>
            <a:off x="1208422" y="2236301"/>
            <a:ext cx="661004" cy="27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188" dirty="0">
                <a:solidFill>
                  <a:prstClr val="black"/>
                </a:solidFill>
                <a:cs typeface="Arial" panose="020B0604020202020204" pitchFamily="34" charset="0"/>
              </a:rPr>
              <a:t>4 años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69" y="4387818"/>
            <a:ext cx="6139813" cy="13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5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hlinkClick r:id="rId2" action="ppaction://hlinksldjump"/>
            <a:extLst>
              <a:ext uri="{FF2B5EF4-FFF2-40B4-BE49-F238E27FC236}">
                <a16:creationId xmlns:a16="http://schemas.microsoft.com/office/drawing/2014/main" id="{C921755F-A464-49AD-8A83-E18755E20CB4}"/>
              </a:ext>
            </a:extLst>
          </p:cNvPr>
          <p:cNvSpPr/>
          <p:nvPr/>
        </p:nvSpPr>
        <p:spPr>
          <a:xfrm>
            <a:off x="8681595" y="2137569"/>
            <a:ext cx="3031154" cy="239708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MX" sz="1600" b="1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Tableros</a:t>
            </a:r>
          </a:p>
        </p:txBody>
      </p:sp>
      <p:sp>
        <p:nvSpPr>
          <p:cNvPr id="31" name="Rectángulo 30">
            <a:hlinkClick r:id="rId3" action="ppaction://hlinksldjump"/>
            <a:extLst>
              <a:ext uri="{FF2B5EF4-FFF2-40B4-BE49-F238E27FC236}">
                <a16:creationId xmlns:a16="http://schemas.microsoft.com/office/drawing/2014/main" id="{6EBAD4BD-C9FA-44F2-B6E4-222D52A81851}"/>
              </a:ext>
            </a:extLst>
          </p:cNvPr>
          <p:cNvSpPr/>
          <p:nvPr/>
        </p:nvSpPr>
        <p:spPr>
          <a:xfrm>
            <a:off x="1143383" y="2137567"/>
            <a:ext cx="4507056" cy="239709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lnSpc>
                <a:spcPct val="107000"/>
              </a:lnSpc>
            </a:pPr>
            <a:endParaRPr lang="es-MX" sz="1815" b="1" dirty="0">
              <a:solidFill>
                <a:prstClr val="black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ángulo 31">
            <a:hlinkClick r:id="rId4" action="ppaction://hlinksldjump"/>
            <a:extLst>
              <a:ext uri="{FF2B5EF4-FFF2-40B4-BE49-F238E27FC236}">
                <a16:creationId xmlns:a16="http://schemas.microsoft.com/office/drawing/2014/main" id="{D2B88E63-5EE6-4652-B420-1A5531A38E37}"/>
              </a:ext>
            </a:extLst>
          </p:cNvPr>
          <p:cNvSpPr/>
          <p:nvPr/>
        </p:nvSpPr>
        <p:spPr>
          <a:xfrm>
            <a:off x="5650439" y="2137568"/>
            <a:ext cx="3031155" cy="239708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lnSpc>
                <a:spcPct val="107000"/>
              </a:lnSpc>
            </a:pPr>
            <a:r>
              <a:rPr lang="es-MX" sz="1600" b="1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Planes y Programas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9F1ED9D1-B786-4CC1-8147-1E8D751EC415}"/>
              </a:ext>
            </a:extLst>
          </p:cNvPr>
          <p:cNvSpPr/>
          <p:nvPr/>
        </p:nvSpPr>
        <p:spPr>
          <a:xfrm>
            <a:off x="5650440" y="1297429"/>
            <a:ext cx="6062308" cy="388990"/>
          </a:xfrm>
          <a:prstGeom prst="rect">
            <a:avLst/>
          </a:prstGeom>
          <a:solidFill>
            <a:srgbClr val="92D050"/>
          </a:solidFill>
          <a:ln>
            <a:solidFill>
              <a:srgbClr val="008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34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Operativo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A52BB50-8CCE-4C10-8E62-764D8998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7" y="46558"/>
            <a:ext cx="9637679" cy="504291"/>
          </a:xfrm>
        </p:spPr>
        <p:txBody>
          <a:bodyPr anchor="ctr">
            <a:noAutofit/>
          </a:bodyPr>
          <a:lstStyle/>
          <a:p>
            <a:r>
              <a:rPr lang="es-MX" sz="20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La Administración de Contratos se basa en 3 componentes … seguimiento normativo/contractual, seguimiento operativo y actividades de supervisión</a:t>
            </a:r>
            <a:endParaRPr lang="es-ES" sz="20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0" name="Diagrama 39">
            <a:extLst>
              <a:ext uri="{FF2B5EF4-FFF2-40B4-BE49-F238E27FC236}">
                <a16:creationId xmlns:a16="http://schemas.microsoft.com/office/drawing/2014/main" id="{8E17F4B2-C4E6-481A-AE93-2693C3BD9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984027"/>
              </p:ext>
            </p:extLst>
          </p:nvPr>
        </p:nvGraphicFramePr>
        <p:xfrm>
          <a:off x="1859750" y="2269997"/>
          <a:ext cx="1883145" cy="2172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8E17F4B2-C4E6-481A-AE93-2693C3BD9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661774"/>
              </p:ext>
            </p:extLst>
          </p:nvPr>
        </p:nvGraphicFramePr>
        <p:xfrm>
          <a:off x="3473097" y="2464392"/>
          <a:ext cx="1424711" cy="173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2" name="Rectángulo 41"/>
          <p:cNvSpPr/>
          <p:nvPr/>
        </p:nvSpPr>
        <p:spPr>
          <a:xfrm>
            <a:off x="1143382" y="4592327"/>
            <a:ext cx="1735214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8730ED1-1A87-4613-9504-D188B2F89756}"/>
              </a:ext>
            </a:extLst>
          </p:cNvPr>
          <p:cNvSpPr/>
          <p:nvPr/>
        </p:nvSpPr>
        <p:spPr>
          <a:xfrm rot="16200000">
            <a:off x="128280" y="3575366"/>
            <a:ext cx="1235081" cy="683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ea typeface="Open Sans" panose="020B0606030504020204" pitchFamily="34" charset="0"/>
                <a:cs typeface="Open Sans" panose="020B0606030504020204" pitchFamily="34" charset="0"/>
              </a:rPr>
              <a:t>Atención a Solicitudes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AEAD7E-4393-4E59-BFEB-07359131AC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6953" y="2530163"/>
            <a:ext cx="2789501" cy="17915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8394F0-E937-4703-BA33-8B6179200B1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3898"/>
          <a:stretch/>
        </p:blipFill>
        <p:spPr>
          <a:xfrm>
            <a:off x="8869318" y="2757849"/>
            <a:ext cx="2655707" cy="1553678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81A782A5-3ED5-4391-919F-0246B6F060D7}"/>
              </a:ext>
            </a:extLst>
          </p:cNvPr>
          <p:cNvSpPr/>
          <p:nvPr/>
        </p:nvSpPr>
        <p:spPr>
          <a:xfrm>
            <a:off x="4050104" y="1689906"/>
            <a:ext cx="1600336" cy="447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Anexos 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1EA897F6-8E28-4A74-B1BC-623CA00D1CE1}"/>
              </a:ext>
            </a:extLst>
          </p:cNvPr>
          <p:cNvSpPr/>
          <p:nvPr/>
        </p:nvSpPr>
        <p:spPr>
          <a:xfrm>
            <a:off x="2593961" y="1689906"/>
            <a:ext cx="1456143" cy="4477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Cláusulas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64E17FB-B7B3-454B-B8E1-450376FA9DD8}"/>
              </a:ext>
            </a:extLst>
          </p:cNvPr>
          <p:cNvSpPr/>
          <p:nvPr/>
        </p:nvSpPr>
        <p:spPr>
          <a:xfrm>
            <a:off x="1143381" y="1689906"/>
            <a:ext cx="1450579" cy="4477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Periodo 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FD2A1755-AE8C-45D2-B58B-9398FE33A6BD}"/>
              </a:ext>
            </a:extLst>
          </p:cNvPr>
          <p:cNvSpPr/>
          <p:nvPr/>
        </p:nvSpPr>
        <p:spPr>
          <a:xfrm>
            <a:off x="9641359" y="1689906"/>
            <a:ext cx="2071389" cy="447780"/>
          </a:xfrm>
          <a:prstGeom prst="rect">
            <a:avLst/>
          </a:prstGeom>
          <a:solidFill>
            <a:srgbClr val="66FF6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Indicadores 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B60ED8D-18C8-4097-9DD8-1C17BCC1DB08}"/>
              </a:ext>
            </a:extLst>
          </p:cNvPr>
          <p:cNvSpPr/>
          <p:nvPr/>
        </p:nvSpPr>
        <p:spPr>
          <a:xfrm>
            <a:off x="7635949" y="1689906"/>
            <a:ext cx="2005411" cy="447780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Información 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ECB1EF14-0EBD-4880-AAFF-3E1E28829D4E}"/>
              </a:ext>
            </a:extLst>
          </p:cNvPr>
          <p:cNvSpPr/>
          <p:nvPr/>
        </p:nvSpPr>
        <p:spPr>
          <a:xfrm>
            <a:off x="5650440" y="1689906"/>
            <a:ext cx="1985509" cy="447780"/>
          </a:xfrm>
          <a:prstGeom prst="rect">
            <a:avLst/>
          </a:prstGeom>
          <a:solidFill>
            <a:srgbClr val="33993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s-MX" sz="1600" dirty="0">
                <a:solidFill>
                  <a:prstClr val="black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Reportes </a:t>
            </a:r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73E730DC-8DFC-492D-918D-6A4E0CDE61F5}"/>
              </a:ext>
            </a:extLst>
          </p:cNvPr>
          <p:cNvSpPr/>
          <p:nvPr/>
        </p:nvSpPr>
        <p:spPr>
          <a:xfrm>
            <a:off x="3174534" y="2290355"/>
            <a:ext cx="736714" cy="2065830"/>
          </a:xfrm>
          <a:prstGeom prst="leftBrace">
            <a:avLst>
              <a:gd name="adj1" fmla="val 0"/>
              <a:gd name="adj2" fmla="val 49328"/>
            </a:avLst>
          </a:prstGeom>
          <a:ln w="28575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0A91632-FB48-4B0A-94E9-2EFC19E382B1}"/>
              </a:ext>
            </a:extLst>
          </p:cNvPr>
          <p:cNvSpPr/>
          <p:nvPr/>
        </p:nvSpPr>
        <p:spPr>
          <a:xfrm>
            <a:off x="2936754" y="4592327"/>
            <a:ext cx="1714627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805F0FD9-8E48-4149-9184-AF133BFE3A9B}"/>
              </a:ext>
            </a:extLst>
          </p:cNvPr>
          <p:cNvSpPr/>
          <p:nvPr/>
        </p:nvSpPr>
        <p:spPr>
          <a:xfrm>
            <a:off x="4709539" y="4592327"/>
            <a:ext cx="1707607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AE09DD84-D713-482B-927E-09B881BDB333}"/>
              </a:ext>
            </a:extLst>
          </p:cNvPr>
          <p:cNvSpPr/>
          <p:nvPr/>
        </p:nvSpPr>
        <p:spPr>
          <a:xfrm>
            <a:off x="6475304" y="4592327"/>
            <a:ext cx="1702655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37EFD440-0A1E-4DFD-BB1B-D639B3F60089}"/>
              </a:ext>
            </a:extLst>
          </p:cNvPr>
          <p:cNvSpPr/>
          <p:nvPr/>
        </p:nvSpPr>
        <p:spPr>
          <a:xfrm>
            <a:off x="8236117" y="4592327"/>
            <a:ext cx="1702655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778E7E27-7AD1-4081-9A12-48098FD5D703}"/>
              </a:ext>
            </a:extLst>
          </p:cNvPr>
          <p:cNvSpPr/>
          <p:nvPr/>
        </p:nvSpPr>
        <p:spPr>
          <a:xfrm>
            <a:off x="9996929" y="4596573"/>
            <a:ext cx="1736405" cy="117894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34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8D645D3E-2CCC-4339-A285-D74FB0463178}"/>
              </a:ext>
            </a:extLst>
          </p:cNvPr>
          <p:cNvSpPr/>
          <p:nvPr/>
        </p:nvSpPr>
        <p:spPr>
          <a:xfrm>
            <a:off x="1143382" y="1297428"/>
            <a:ext cx="4507057" cy="392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34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Normativo / Contractual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7ED9C1A5-7813-4FFC-A356-63F7641845E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" r="43166"/>
          <a:stretch/>
        </p:blipFill>
        <p:spPr>
          <a:xfrm>
            <a:off x="1236851" y="4728475"/>
            <a:ext cx="1556347" cy="93920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014CA045-27BB-4EB4-9177-9FE5A1C2262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42243"/>
          <a:stretch/>
        </p:blipFill>
        <p:spPr>
          <a:xfrm>
            <a:off x="3017282" y="4728475"/>
            <a:ext cx="1553570" cy="93920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03D4322F-7F57-4A2E-9278-1DC2D9954DD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42728"/>
          <a:stretch/>
        </p:blipFill>
        <p:spPr>
          <a:xfrm>
            <a:off x="4786558" y="4728359"/>
            <a:ext cx="1553570" cy="93920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A11FE908-BD8D-4B52-8EB9-AF0185FB68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7370" y="4728359"/>
            <a:ext cx="1553570" cy="939201"/>
          </a:xfrm>
          <a:prstGeom prst="rect">
            <a:avLst/>
          </a:prstGeom>
        </p:spPr>
      </p:pic>
      <p:grpSp>
        <p:nvGrpSpPr>
          <p:cNvPr id="75" name="Grupo 74">
            <a:extLst>
              <a:ext uri="{FF2B5EF4-FFF2-40B4-BE49-F238E27FC236}">
                <a16:creationId xmlns:a16="http://schemas.microsoft.com/office/drawing/2014/main" id="{29830CCA-7D42-40BD-A3AC-469FF1979E45}"/>
              </a:ext>
            </a:extLst>
          </p:cNvPr>
          <p:cNvGrpSpPr/>
          <p:nvPr/>
        </p:nvGrpSpPr>
        <p:grpSpPr>
          <a:xfrm>
            <a:off x="8310660" y="4728475"/>
            <a:ext cx="1553569" cy="939085"/>
            <a:chOff x="8290074" y="4525776"/>
            <a:chExt cx="1553569" cy="939085"/>
          </a:xfrm>
        </p:grpSpPr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6CC8010-1E64-40DB-BA4F-9BA78C00D73B}"/>
                </a:ext>
              </a:extLst>
            </p:cNvPr>
            <p:cNvSpPr/>
            <p:nvPr/>
          </p:nvSpPr>
          <p:spPr>
            <a:xfrm>
              <a:off x="8290074" y="4525776"/>
              <a:ext cx="1553569" cy="9390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6D1DB618-0B5D-4AB0-9F29-E8E89156D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r="74895"/>
            <a:stretch/>
          </p:blipFill>
          <p:spPr>
            <a:xfrm>
              <a:off x="8290576" y="4701926"/>
              <a:ext cx="1553067" cy="586667"/>
            </a:xfrm>
            <a:prstGeom prst="rect">
              <a:avLst/>
            </a:prstGeom>
            <a:solidFill>
              <a:schemeClr val="bg2"/>
            </a:solidFill>
          </p:spPr>
        </p:pic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E18CD50A-4E46-4998-AB55-7B5726431363}"/>
              </a:ext>
            </a:extLst>
          </p:cNvPr>
          <p:cNvGrpSpPr/>
          <p:nvPr/>
        </p:nvGrpSpPr>
        <p:grpSpPr>
          <a:xfrm>
            <a:off x="10088346" y="4728591"/>
            <a:ext cx="1553569" cy="939085"/>
            <a:chOff x="10067760" y="4525892"/>
            <a:chExt cx="1553569" cy="939085"/>
          </a:xfrm>
        </p:grpSpPr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928BABEB-DC00-4C3F-9AA5-C2D1AADBF798}"/>
                </a:ext>
              </a:extLst>
            </p:cNvPr>
            <p:cNvSpPr/>
            <p:nvPr/>
          </p:nvSpPr>
          <p:spPr>
            <a:xfrm>
              <a:off x="10067760" y="4525892"/>
              <a:ext cx="1553569" cy="9390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7783D736-C053-4172-8D6C-FE3E86176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380137" y="4590051"/>
              <a:ext cx="985641" cy="810416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82" name="Rectángulo 81">
            <a:extLst>
              <a:ext uri="{FF2B5EF4-FFF2-40B4-BE49-F238E27FC236}">
                <a16:creationId xmlns:a16="http://schemas.microsoft.com/office/drawing/2014/main" id="{DA9581A7-736A-4AF0-836C-7CB4126B7A80}"/>
              </a:ext>
            </a:extLst>
          </p:cNvPr>
          <p:cNvSpPr/>
          <p:nvPr/>
        </p:nvSpPr>
        <p:spPr>
          <a:xfrm rot="16200000">
            <a:off x="154963" y="2361756"/>
            <a:ext cx="1192140" cy="683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900" b="1" dirty="0">
                <a:ea typeface="Open Sans" panose="020B0606030504020204" pitchFamily="34" charset="0"/>
                <a:cs typeface="Open Sans" panose="020B0606030504020204" pitchFamily="34" charset="0"/>
              </a:rPr>
              <a:t>Seguimiento y acompañamiento</a:t>
            </a:r>
            <a:endParaRPr lang="es-MX" sz="9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A80CBA5F-427E-43A7-B43F-E3F4B9B26D40}"/>
              </a:ext>
            </a:extLst>
          </p:cNvPr>
          <p:cNvSpPr/>
          <p:nvPr/>
        </p:nvSpPr>
        <p:spPr>
          <a:xfrm rot="16200000">
            <a:off x="155478" y="1151445"/>
            <a:ext cx="1192140" cy="6834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900" b="1" dirty="0">
                <a:ea typeface="Open Sans" panose="020B0606030504020204" pitchFamily="34" charset="0"/>
                <a:cs typeface="Open Sans" panose="020B0606030504020204" pitchFamily="34" charset="0"/>
              </a:rPr>
              <a:t>Gestión interna y externa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044E434E-C12B-4ADC-8F2C-E7A479578EDE}"/>
              </a:ext>
            </a:extLst>
          </p:cNvPr>
          <p:cNvSpPr/>
          <p:nvPr/>
        </p:nvSpPr>
        <p:spPr>
          <a:xfrm>
            <a:off x="1143383" y="908439"/>
            <a:ext cx="10569366" cy="3889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34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Supervisión</a:t>
            </a:r>
          </a:p>
        </p:txBody>
      </p:sp>
      <p:sp>
        <p:nvSpPr>
          <p:cNvPr id="43" name="Marcador de número de diapositiva 2">
            <a:extLst>
              <a:ext uri="{FF2B5EF4-FFF2-40B4-BE49-F238E27FC236}">
                <a16:creationId xmlns:a16="http://schemas.microsoft.com/office/drawing/2014/main" id="{91EB8405-D11B-4F8F-A21A-0E9028F3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</p:spPr>
        <p:txBody>
          <a:bodyPr/>
          <a:lstStyle/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14</a:t>
            </a:fld>
            <a:endParaRPr lang="es-MX" altLang="es-MX" dirty="0">
              <a:latin typeface="+mn-lt"/>
            </a:endParaRPr>
          </a:p>
        </p:txBody>
      </p:sp>
      <p:sp>
        <p:nvSpPr>
          <p:cNvPr id="2" name="Flecha: arriba y abajo 1">
            <a:extLst>
              <a:ext uri="{FF2B5EF4-FFF2-40B4-BE49-F238E27FC236}">
                <a16:creationId xmlns:a16="http://schemas.microsoft.com/office/drawing/2014/main" id="{DD5A258A-5CBB-4887-A64C-8F57FB82A6EB}"/>
              </a:ext>
            </a:extLst>
          </p:cNvPr>
          <p:cNvSpPr/>
          <p:nvPr/>
        </p:nvSpPr>
        <p:spPr>
          <a:xfrm>
            <a:off x="8559674" y="4351650"/>
            <a:ext cx="243840" cy="413389"/>
          </a:xfrm>
          <a:prstGeom prst="upDownArrow">
            <a:avLst>
              <a:gd name="adj1" fmla="val 72192"/>
              <a:gd name="adj2" fmla="val 56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Flecha: arriba y abajo 43">
            <a:extLst>
              <a:ext uri="{FF2B5EF4-FFF2-40B4-BE49-F238E27FC236}">
                <a16:creationId xmlns:a16="http://schemas.microsoft.com/office/drawing/2014/main" id="{410C9AC6-AB7A-4DB6-B275-86BA467BA12B}"/>
              </a:ext>
            </a:extLst>
          </p:cNvPr>
          <p:cNvSpPr/>
          <p:nvPr/>
        </p:nvSpPr>
        <p:spPr>
          <a:xfrm>
            <a:off x="6324305" y="4351650"/>
            <a:ext cx="243840" cy="413389"/>
          </a:xfrm>
          <a:prstGeom prst="upDownArrow">
            <a:avLst>
              <a:gd name="adj1" fmla="val 72192"/>
              <a:gd name="adj2" fmla="val 56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Flecha: arriba y abajo 44">
            <a:extLst>
              <a:ext uri="{FF2B5EF4-FFF2-40B4-BE49-F238E27FC236}">
                <a16:creationId xmlns:a16="http://schemas.microsoft.com/office/drawing/2014/main" id="{DCE6C9C6-D253-44B7-8B6A-342FEABB2A82}"/>
              </a:ext>
            </a:extLst>
          </p:cNvPr>
          <p:cNvSpPr/>
          <p:nvPr/>
        </p:nvSpPr>
        <p:spPr>
          <a:xfrm>
            <a:off x="4053433" y="4351650"/>
            <a:ext cx="243840" cy="413389"/>
          </a:xfrm>
          <a:prstGeom prst="upDownArrow">
            <a:avLst>
              <a:gd name="adj1" fmla="val 72192"/>
              <a:gd name="adj2" fmla="val 56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03300E28-8342-48D1-B27A-2259795795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022622"/>
                  </p:ext>
                </p:extLst>
              </p:nvPr>
            </p:nvGraphicFramePr>
            <p:xfrm>
              <a:off x="11641915" y="6000211"/>
              <a:ext cx="418059" cy="235158"/>
            </p:xfrm>
            <a:graphic>
              <a:graphicData uri="http://schemas.microsoft.com/office/powerpoint/2016/slidezoom">
                <pslz:sldZm>
                  <pslz:sldZmObj sldId="827" cId="267075471">
                    <pslz:zmPr id="{2C91B1B8-2412-4DD1-B74D-46A3EE88D7A3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8059" cy="23515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Vista general de diapositiva 5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03300E28-8342-48D1-B27A-2259795795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41915" y="6000211"/>
                <a:ext cx="418059" cy="235158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7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615736D-9E23-4534-82CA-84F27C29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PRINCIPALES ELEMENTOS DEL SEGUIMIENTO NORMATIVO Y CONTRACTUAL CON BASE A LA CADENA DE VALOR DE LOS HIDROCARBUROS (UPSTREAM)</a:t>
            </a:r>
            <a:endParaRPr lang="es-MX" sz="2200" i="1" cap="all" dirty="0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6395FA20-C587-483D-9CAB-B123E04F81D6}"/>
              </a:ext>
            </a:extLst>
          </p:cNvPr>
          <p:cNvCxnSpPr/>
          <p:nvPr/>
        </p:nvCxnSpPr>
        <p:spPr>
          <a:xfrm>
            <a:off x="539300" y="887851"/>
            <a:ext cx="10986408" cy="0"/>
          </a:xfrm>
          <a:prstGeom prst="line">
            <a:avLst/>
          </a:prstGeom>
          <a:noFill/>
          <a:ln w="28575" cap="flat" cmpd="sng" algn="ctr">
            <a:solidFill>
              <a:srgbClr val="C31F32">
                <a:shade val="95000"/>
                <a:satMod val="105000"/>
              </a:srgbClr>
            </a:solidFill>
            <a:prstDash val="solid"/>
            <a:headEnd type="oval" w="med" len="med"/>
            <a:tailEnd type="oval" w="med" len="med"/>
          </a:ln>
          <a:effectLst/>
        </p:spPr>
      </p:cxnSp>
      <p:graphicFrame>
        <p:nvGraphicFramePr>
          <p:cNvPr id="49" name="Diagrama 48">
            <a:extLst>
              <a:ext uri="{FF2B5EF4-FFF2-40B4-BE49-F238E27FC236}">
                <a16:creationId xmlns:a16="http://schemas.microsoft.com/office/drawing/2014/main" id="{7A1CF464-0800-4B1A-BFA7-B1E940B30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426137"/>
              </p:ext>
            </p:extLst>
          </p:nvPr>
        </p:nvGraphicFramePr>
        <p:xfrm>
          <a:off x="472597" y="2090746"/>
          <a:ext cx="11288489" cy="8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" name="CuadroTexto 49">
            <a:extLst>
              <a:ext uri="{FF2B5EF4-FFF2-40B4-BE49-F238E27FC236}">
                <a16:creationId xmlns:a16="http://schemas.microsoft.com/office/drawing/2014/main" id="{CB17C1C6-75A5-40C6-9D93-7DB751DD0E1C}"/>
              </a:ext>
            </a:extLst>
          </p:cNvPr>
          <p:cNvSpPr txBox="1"/>
          <p:nvPr/>
        </p:nvSpPr>
        <p:spPr>
          <a:xfrm rot="16200000">
            <a:off x="77447" y="1264573"/>
            <a:ext cx="936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Fecha Efectiva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8D022B4-8870-433F-B7DC-86FF8F660007}"/>
              </a:ext>
            </a:extLst>
          </p:cNvPr>
          <p:cNvSpPr txBox="1"/>
          <p:nvPr/>
        </p:nvSpPr>
        <p:spPr>
          <a:xfrm>
            <a:off x="1645365" y="1867813"/>
            <a:ext cx="73411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180 D  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9B2F7C1-4C87-4092-A695-07921696DCC5}"/>
              </a:ext>
            </a:extLst>
          </p:cNvPr>
          <p:cNvSpPr txBox="1"/>
          <p:nvPr/>
        </p:nvSpPr>
        <p:spPr>
          <a:xfrm>
            <a:off x="6662900" y="1918415"/>
            <a:ext cx="13211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4 + 3+3 años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31C0F49-BC3B-4D5A-9200-F4D295B71DF2}"/>
              </a:ext>
            </a:extLst>
          </p:cNvPr>
          <p:cNvSpPr txBox="1"/>
          <p:nvPr/>
        </p:nvSpPr>
        <p:spPr>
          <a:xfrm rot="16200000">
            <a:off x="4859959" y="1114674"/>
            <a:ext cx="936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Aprobación del Programa de Evaluación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E00BB1A-9B33-468B-9247-4BEC2FE93C51}"/>
              </a:ext>
            </a:extLst>
          </p:cNvPr>
          <p:cNvSpPr txBox="1"/>
          <p:nvPr/>
        </p:nvSpPr>
        <p:spPr>
          <a:xfrm rot="16200000">
            <a:off x="10872841" y="1310619"/>
            <a:ext cx="936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Fin del Contrato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B1276EC-4A9E-4AF4-BDC7-6744E37576CB}"/>
              </a:ext>
            </a:extLst>
          </p:cNvPr>
          <p:cNvSpPr txBox="1"/>
          <p:nvPr/>
        </p:nvSpPr>
        <p:spPr>
          <a:xfrm rot="16200000">
            <a:off x="1544419" y="1110684"/>
            <a:ext cx="936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Fin ETA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Plan de Exploración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2C789E3B-949C-438C-9666-379047A1E493}"/>
              </a:ext>
            </a:extLst>
          </p:cNvPr>
          <p:cNvSpPr txBox="1"/>
          <p:nvPr/>
        </p:nvSpPr>
        <p:spPr>
          <a:xfrm rot="16200000">
            <a:off x="6855490" y="1238041"/>
            <a:ext cx="936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Fin del período de Exploración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27731E9-8EEF-4D94-95A1-3F73EECB4BFD}"/>
              </a:ext>
            </a:extLst>
          </p:cNvPr>
          <p:cNvSpPr txBox="1"/>
          <p:nvPr/>
        </p:nvSpPr>
        <p:spPr>
          <a:xfrm>
            <a:off x="5552018" y="807778"/>
            <a:ext cx="1220088" cy="16158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30 + 10 + 5 años</a:t>
            </a:r>
          </a:p>
        </p:txBody>
      </p:sp>
      <p:sp>
        <p:nvSpPr>
          <p:cNvPr id="58" name="Rectángulo redondeado 17">
            <a:extLst>
              <a:ext uri="{FF2B5EF4-FFF2-40B4-BE49-F238E27FC236}">
                <a16:creationId xmlns:a16="http://schemas.microsoft.com/office/drawing/2014/main" id="{53728772-B782-4486-BF29-78DF41BE3111}"/>
              </a:ext>
            </a:extLst>
          </p:cNvPr>
          <p:cNvSpPr/>
          <p:nvPr/>
        </p:nvSpPr>
        <p:spPr>
          <a:xfrm>
            <a:off x="442102" y="2970342"/>
            <a:ext cx="1639590" cy="24079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Entrega de información de CNH a Contratista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Utilidad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Evaluación de Impacto Social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Línea Base Ambiental (LBA)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Daños Preexistentes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Acompañamiento de CNH al Contratista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Entrega del Área Contractual</a:t>
            </a:r>
          </a:p>
        </p:txBody>
      </p:sp>
      <p:sp>
        <p:nvSpPr>
          <p:cNvPr id="59" name="Rectángulo redondeado 23">
            <a:extLst>
              <a:ext uri="{FF2B5EF4-FFF2-40B4-BE49-F238E27FC236}">
                <a16:creationId xmlns:a16="http://schemas.microsoft.com/office/drawing/2014/main" id="{998ED8F1-9A3F-4472-A106-901836F87130}"/>
              </a:ext>
            </a:extLst>
          </p:cNvPr>
          <p:cNvSpPr/>
          <p:nvPr/>
        </p:nvSpPr>
        <p:spPr>
          <a:xfrm>
            <a:off x="3668009" y="2970342"/>
            <a:ext cx="1849278" cy="2407994"/>
          </a:xfrm>
          <a:prstGeom prst="roundRect">
            <a:avLst/>
          </a:prstGeom>
          <a:solidFill>
            <a:srgbClr val="B2B2B2">
              <a:lumMod val="20000"/>
              <a:lumOff val="80000"/>
            </a:srgbClr>
          </a:solidFill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rtlCol="0" anchor="t"/>
          <a:lstStyle/>
          <a:p>
            <a:pPr marR="0" lvl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 DE EXPLORACIÓN</a:t>
            </a:r>
          </a:p>
          <a:p>
            <a:pPr marR="0" lvl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PROGRAMAS Y PRESUPUESTOS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Programa Mínimo de Trabajo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ARES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Perforación de Pozos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Devolución parcial o total del Área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Garantía de cumplimiento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DESCUBRIMIENTOS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ángulo redondeado 23">
            <a:extLst>
              <a:ext uri="{FF2B5EF4-FFF2-40B4-BE49-F238E27FC236}">
                <a16:creationId xmlns:a16="http://schemas.microsoft.com/office/drawing/2014/main" id="{BEADC7E6-D44D-4EFB-854B-1455DD27D79B}"/>
              </a:ext>
            </a:extLst>
          </p:cNvPr>
          <p:cNvSpPr/>
          <p:nvPr/>
        </p:nvSpPr>
        <p:spPr>
          <a:xfrm>
            <a:off x="5561424" y="2970633"/>
            <a:ext cx="1849278" cy="2407994"/>
          </a:xfrm>
          <a:prstGeom prst="roundRect">
            <a:avLst/>
          </a:prstGeom>
          <a:solidFill>
            <a:srgbClr val="B2B2B2">
              <a:lumMod val="20000"/>
              <a:lumOff val="80000"/>
            </a:srgbClr>
          </a:solidFill>
          <a:ln w="9525" cap="flat" cmpd="sng" algn="ctr">
            <a:solidFill>
              <a:srgbClr val="FF993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rtlCol="0" anchor="t"/>
          <a:lstStyle/>
          <a:p>
            <a:pPr marR="0" lvl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PROGRAMA DE EVALUACIÓN</a:t>
            </a:r>
          </a:p>
          <a:p>
            <a:pPr marL="0" marR="0" lvl="0" indent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Estudios del subsuelo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Perforación de pozos</a:t>
            </a:r>
          </a:p>
          <a:p>
            <a:pPr marL="0" marR="0" lvl="0" indent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INFORME DE EVALUACIÓN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DESCUBRIMIENTO COMERCIAL</a:t>
            </a:r>
          </a:p>
        </p:txBody>
      </p:sp>
      <p:sp>
        <p:nvSpPr>
          <p:cNvPr id="61" name="Rectángulo redondeado 23">
            <a:extLst>
              <a:ext uri="{FF2B5EF4-FFF2-40B4-BE49-F238E27FC236}">
                <a16:creationId xmlns:a16="http://schemas.microsoft.com/office/drawing/2014/main" id="{725FDB2D-965D-4164-BC3B-0A626A838462}"/>
              </a:ext>
            </a:extLst>
          </p:cNvPr>
          <p:cNvSpPr/>
          <p:nvPr/>
        </p:nvSpPr>
        <p:spPr>
          <a:xfrm>
            <a:off x="7454839" y="2970633"/>
            <a:ext cx="2042272" cy="2407994"/>
          </a:xfrm>
          <a:prstGeom prst="roundRect">
            <a:avLst/>
          </a:prstGeom>
          <a:solidFill>
            <a:srgbClr val="B2B2B2">
              <a:lumMod val="20000"/>
              <a:lumOff val="80000"/>
            </a:srgbClr>
          </a:solidFill>
          <a:ln w="9525" cap="flat" cmpd="sng" algn="ctr">
            <a:solidFill>
              <a:srgbClr val="00B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rtlCol="0" anchor="t"/>
          <a:lstStyle/>
          <a:p>
            <a:pPr marR="0" lvl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PLAN DE DESARROLLO</a:t>
            </a:r>
          </a:p>
          <a:p>
            <a:pPr marR="0" lvl="0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PROGRAMAS Y PRESUPUESTOS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Pozos e infraestructura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Producción Comercial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Medición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Comercialización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Contraprestaciones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Fideicomiso de abandono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Inventarios de activos</a:t>
            </a:r>
          </a:p>
          <a:p>
            <a:pPr marL="128588" marR="0" lvl="0" indent="-128588" defTabSz="6858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" name="Rectángulo redondeado 23">
            <a:extLst>
              <a:ext uri="{FF2B5EF4-FFF2-40B4-BE49-F238E27FC236}">
                <a16:creationId xmlns:a16="http://schemas.microsoft.com/office/drawing/2014/main" id="{C4F8808E-20E9-4F59-89E9-A766ECA286E6}"/>
              </a:ext>
            </a:extLst>
          </p:cNvPr>
          <p:cNvSpPr/>
          <p:nvPr/>
        </p:nvSpPr>
        <p:spPr>
          <a:xfrm>
            <a:off x="9591601" y="2970633"/>
            <a:ext cx="1818145" cy="24079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Inventarios de activos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Informes de condiciones de operación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Abandono de pozos y materiales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Programa de atención a reclamaciones y gestión de pasivos sociales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Actualizar LBA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Actualizar Pasivos Sociales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000" kern="0" dirty="0">
                <a:solidFill>
                  <a:prstClr val="black"/>
                </a:solidFill>
              </a:rPr>
              <a:t> Acompañamiento de CNH al Contratista</a:t>
            </a: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000" kern="0" dirty="0">
              <a:solidFill>
                <a:prstClr val="black"/>
              </a:solidFill>
            </a:endParaRP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000" kern="0" dirty="0">
              <a:solidFill>
                <a:prstClr val="black"/>
              </a:solidFill>
            </a:endParaRP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000" kern="0" dirty="0">
              <a:solidFill>
                <a:prstClr val="black"/>
              </a:solidFill>
            </a:endParaRP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000" kern="0" dirty="0">
              <a:solidFill>
                <a:prstClr val="black"/>
              </a:solidFill>
            </a:endParaRPr>
          </a:p>
          <a:p>
            <a:pPr marL="128588" indent="-128588" defTabSz="6858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000" kern="0" dirty="0">
              <a:solidFill>
                <a:prstClr val="black"/>
              </a:solidFill>
            </a:endParaRPr>
          </a:p>
        </p:txBody>
      </p:sp>
      <p:sp>
        <p:nvSpPr>
          <p:cNvPr id="63" name="Rectángulo redondeado 17">
            <a:extLst>
              <a:ext uri="{FF2B5EF4-FFF2-40B4-BE49-F238E27FC236}">
                <a16:creationId xmlns:a16="http://schemas.microsoft.com/office/drawing/2014/main" id="{822BD3E2-240D-4855-98B3-299BF8EBD8A3}"/>
              </a:ext>
            </a:extLst>
          </p:cNvPr>
          <p:cNvSpPr/>
          <p:nvPr/>
        </p:nvSpPr>
        <p:spPr>
          <a:xfrm>
            <a:off x="442102" y="5459401"/>
            <a:ext cx="10975683" cy="807611"/>
          </a:xfrm>
          <a:prstGeom prst="roundRect">
            <a:avLst/>
          </a:prstGeom>
          <a:solidFill>
            <a:srgbClr val="B2B2B2">
              <a:lumMod val="20000"/>
              <a:lumOff val="80000"/>
            </a:srgbClr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 rtlCol="0" anchor="t"/>
          <a:lstStyle/>
          <a:p>
            <a:pPr marL="128588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Responsabilidad laboral, subcontratistas, contenido nacional, transferencia de tecnología, procura de bienes y servicios</a:t>
            </a:r>
          </a:p>
          <a:p>
            <a:pPr marL="128588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Seguridad y medio ambiente</a:t>
            </a:r>
          </a:p>
          <a:p>
            <a:pPr marL="128588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Casos fortuitos o de fuerza mayor, Rescisión Administrativa y Rescisión Contractual, Terminación Anticipada, Controversias</a:t>
            </a:r>
          </a:p>
          <a:p>
            <a:pPr marL="128588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Cesión y Cambio de Control, Modificaciones al Contrato</a:t>
            </a:r>
          </a:p>
          <a:p>
            <a:pPr marL="128588" marR="0" lvl="0" indent="-128588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Entrega de información al CNIH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2D3960C-2FB1-4AB8-9BEC-503267009380}"/>
              </a:ext>
            </a:extLst>
          </p:cNvPr>
          <p:cNvSpPr txBox="1"/>
          <p:nvPr/>
        </p:nvSpPr>
        <p:spPr>
          <a:xfrm>
            <a:off x="4720201" y="1819712"/>
            <a:ext cx="12155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60 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(a partir de recibir info.)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099A870D-CC20-4EE6-89B7-6A14AFE3638A}"/>
              </a:ext>
            </a:extLst>
          </p:cNvPr>
          <p:cNvSpPr txBox="1"/>
          <p:nvPr/>
        </p:nvSpPr>
        <p:spPr>
          <a:xfrm rot="16200000">
            <a:off x="3035365" y="1110685"/>
            <a:ext cx="936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Aprobación del Plan de Exploración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D081FED5-2D08-475F-A797-A3C1F4481F7F}"/>
              </a:ext>
            </a:extLst>
          </p:cNvPr>
          <p:cNvSpPr txBox="1"/>
          <p:nvPr/>
        </p:nvSpPr>
        <p:spPr>
          <a:xfrm>
            <a:off x="2923338" y="1817397"/>
            <a:ext cx="12155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120 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i="0" u="none" strike="noStrike" kern="0" cap="none" spc="0" normalizeH="0" baseline="0" noProof="0" dirty="0">
                <a:ln>
                  <a:noFill/>
                </a:ln>
                <a:solidFill>
                  <a:srgbClr val="E7ECED">
                    <a:lumMod val="50000"/>
                  </a:srgbClr>
                </a:solidFill>
                <a:effectLst/>
                <a:uLnTx/>
                <a:uFillTx/>
              </a:rPr>
              <a:t>(a partir de recibir info.)</a:t>
            </a:r>
          </a:p>
        </p:txBody>
      </p:sp>
      <p:sp>
        <p:nvSpPr>
          <p:cNvPr id="67" name="Rectángulo redondeado 42">
            <a:extLst>
              <a:ext uri="{FF2B5EF4-FFF2-40B4-BE49-F238E27FC236}">
                <a16:creationId xmlns:a16="http://schemas.microsoft.com/office/drawing/2014/main" id="{A7F989E4-7CD9-485F-A2A4-16FDC640EDEA}"/>
              </a:ext>
            </a:extLst>
          </p:cNvPr>
          <p:cNvSpPr/>
          <p:nvPr/>
        </p:nvSpPr>
        <p:spPr>
          <a:xfrm>
            <a:off x="2132750" y="2970633"/>
            <a:ext cx="1474795" cy="240799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Presentación del Plan de Exploración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Aprobación del Plan de Exploración por CNH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Presentación de LBA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Aprobación de daños preexistentes y ambientales</a:t>
            </a:r>
          </a:p>
          <a:p>
            <a:pPr marL="128588" marR="0" lvl="0" indent="-128588" defTabSz="6858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ARES</a:t>
            </a: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8588" marR="0" lvl="0" indent="-128588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Datos 5">
            <a:extLst>
              <a:ext uri="{FF2B5EF4-FFF2-40B4-BE49-F238E27FC236}">
                <a16:creationId xmlns:a16="http://schemas.microsoft.com/office/drawing/2014/main" id="{4533071E-32AD-4BC0-AA82-AB6A8700425E}"/>
              </a:ext>
            </a:extLst>
          </p:cNvPr>
          <p:cNvSpPr/>
          <p:nvPr/>
        </p:nvSpPr>
        <p:spPr>
          <a:xfrm>
            <a:off x="5035620" y="2525409"/>
            <a:ext cx="2665712" cy="36383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4692"/>
              <a:gd name="connsiteY0" fmla="*/ 10000 h 10000"/>
              <a:gd name="connsiteX1" fmla="*/ 2000 w 14692"/>
              <a:gd name="connsiteY1" fmla="*/ 0 h 10000"/>
              <a:gd name="connsiteX2" fmla="*/ 14692 w 14692"/>
              <a:gd name="connsiteY2" fmla="*/ 0 h 10000"/>
              <a:gd name="connsiteX3" fmla="*/ 8000 w 14692"/>
              <a:gd name="connsiteY3" fmla="*/ 10000 h 10000"/>
              <a:gd name="connsiteX4" fmla="*/ 0 w 14692"/>
              <a:gd name="connsiteY4" fmla="*/ 10000 h 10000"/>
              <a:gd name="connsiteX0" fmla="*/ 0 w 14692"/>
              <a:gd name="connsiteY0" fmla="*/ 10000 h 10000"/>
              <a:gd name="connsiteX1" fmla="*/ 2000 w 14692"/>
              <a:gd name="connsiteY1" fmla="*/ 0 h 10000"/>
              <a:gd name="connsiteX2" fmla="*/ 14692 w 14692"/>
              <a:gd name="connsiteY2" fmla="*/ 0 h 10000"/>
              <a:gd name="connsiteX3" fmla="*/ 12692 w 14692"/>
              <a:gd name="connsiteY3" fmla="*/ 10000 h 10000"/>
              <a:gd name="connsiteX4" fmla="*/ 0 w 14692"/>
              <a:gd name="connsiteY4" fmla="*/ 10000 h 10000"/>
              <a:gd name="connsiteX0" fmla="*/ 0 w 14747"/>
              <a:gd name="connsiteY0" fmla="*/ 10000 h 10000"/>
              <a:gd name="connsiteX1" fmla="*/ 2000 w 14747"/>
              <a:gd name="connsiteY1" fmla="*/ 0 h 10000"/>
              <a:gd name="connsiteX2" fmla="*/ 14747 w 14747"/>
              <a:gd name="connsiteY2" fmla="*/ 0 h 10000"/>
              <a:gd name="connsiteX3" fmla="*/ 12692 w 14747"/>
              <a:gd name="connsiteY3" fmla="*/ 10000 h 10000"/>
              <a:gd name="connsiteX4" fmla="*/ 0 w 14747"/>
              <a:gd name="connsiteY4" fmla="*/ 10000 h 10000"/>
              <a:gd name="connsiteX0" fmla="*/ 0 w 14829"/>
              <a:gd name="connsiteY0" fmla="*/ 10549 h 10549"/>
              <a:gd name="connsiteX1" fmla="*/ 2000 w 14829"/>
              <a:gd name="connsiteY1" fmla="*/ 549 h 10549"/>
              <a:gd name="connsiteX2" fmla="*/ 14829 w 14829"/>
              <a:gd name="connsiteY2" fmla="*/ 0 h 10549"/>
              <a:gd name="connsiteX3" fmla="*/ 12692 w 14829"/>
              <a:gd name="connsiteY3" fmla="*/ 10549 h 10549"/>
              <a:gd name="connsiteX4" fmla="*/ 0 w 14829"/>
              <a:gd name="connsiteY4" fmla="*/ 10549 h 10549"/>
              <a:gd name="connsiteX0" fmla="*/ 0 w 14829"/>
              <a:gd name="connsiteY0" fmla="*/ 10549 h 10549"/>
              <a:gd name="connsiteX1" fmla="*/ 1973 w 14829"/>
              <a:gd name="connsiteY1" fmla="*/ 137 h 10549"/>
              <a:gd name="connsiteX2" fmla="*/ 14829 w 14829"/>
              <a:gd name="connsiteY2" fmla="*/ 0 h 10549"/>
              <a:gd name="connsiteX3" fmla="*/ 12692 w 14829"/>
              <a:gd name="connsiteY3" fmla="*/ 10549 h 10549"/>
              <a:gd name="connsiteX4" fmla="*/ 0 w 14829"/>
              <a:gd name="connsiteY4" fmla="*/ 10549 h 10549"/>
              <a:gd name="connsiteX0" fmla="*/ 0 w 14829"/>
              <a:gd name="connsiteY0" fmla="*/ 10549 h 10549"/>
              <a:gd name="connsiteX1" fmla="*/ 1973 w 14829"/>
              <a:gd name="connsiteY1" fmla="*/ 137 h 10549"/>
              <a:gd name="connsiteX2" fmla="*/ 14829 w 14829"/>
              <a:gd name="connsiteY2" fmla="*/ 0 h 10549"/>
              <a:gd name="connsiteX3" fmla="*/ 12774 w 14829"/>
              <a:gd name="connsiteY3" fmla="*/ 10549 h 10549"/>
              <a:gd name="connsiteX4" fmla="*/ 0 w 14829"/>
              <a:gd name="connsiteY4" fmla="*/ 10549 h 1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9" h="10549">
                <a:moveTo>
                  <a:pt x="0" y="10549"/>
                </a:moveTo>
                <a:lnTo>
                  <a:pt x="1973" y="137"/>
                </a:lnTo>
                <a:lnTo>
                  <a:pt x="14829" y="0"/>
                </a:lnTo>
                <a:lnTo>
                  <a:pt x="12774" y="10549"/>
                </a:lnTo>
                <a:lnTo>
                  <a:pt x="0" y="10549"/>
                </a:lnTo>
                <a:close/>
              </a:path>
            </a:pathLst>
          </a:cu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87514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1944" kern="0">
              <a:solidFill>
                <a:prstClr val="white"/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45E1B432-3522-4480-839B-1EF0FBC6315B}"/>
              </a:ext>
            </a:extLst>
          </p:cNvPr>
          <p:cNvSpPr txBox="1"/>
          <p:nvPr/>
        </p:nvSpPr>
        <p:spPr>
          <a:xfrm>
            <a:off x="5223979" y="2609567"/>
            <a:ext cx="23544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i="0" u="none" strike="noStrike" kern="0" cap="none" spc="0" normalizeH="0" baseline="0" noProof="0" dirty="0">
                <a:ln>
                  <a:noFill/>
                </a:ln>
                <a:solidFill>
                  <a:srgbClr val="00542C"/>
                </a:solidFill>
                <a:effectLst/>
                <a:uLnTx/>
                <a:uFillTx/>
              </a:rPr>
              <a:t>PROGRAMA DE EVALUACIÓN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41BA960B-0EFE-4FDF-86D3-F26CD1AC7D82}"/>
              </a:ext>
            </a:extLst>
          </p:cNvPr>
          <p:cNvSpPr txBox="1"/>
          <p:nvPr/>
        </p:nvSpPr>
        <p:spPr>
          <a:xfrm>
            <a:off x="4338332" y="2291109"/>
            <a:ext cx="23544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PERIODO DE EXPLORACIÓN</a:t>
            </a:r>
          </a:p>
        </p:txBody>
      </p:sp>
      <p:pic>
        <p:nvPicPr>
          <p:cNvPr id="2" name="Imagen 1">
            <a:hlinkClick r:id="rId7" action="ppaction://hlinksldjump"/>
            <a:extLst>
              <a:ext uri="{FF2B5EF4-FFF2-40B4-BE49-F238E27FC236}">
                <a16:creationId xmlns:a16="http://schemas.microsoft.com/office/drawing/2014/main" id="{EABACAF3-0B68-46B6-AB95-92538E355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7758" y="40957"/>
            <a:ext cx="1640451" cy="7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8008539-9329-4E5C-B2BA-4F733022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EL SEGUIMIENTO NORMATIVO Y CONTRACTUAL EN CONTRATOS PARA LA EXPLORACIÓN Y EXTRACCIÓN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714184-4463-4998-9F67-935B945E5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" y="1436187"/>
            <a:ext cx="12053070" cy="3985626"/>
          </a:xfrm>
          <a:prstGeom prst="rect">
            <a:avLst/>
          </a:prstGeom>
        </p:spPr>
      </p:pic>
      <p:pic>
        <p:nvPicPr>
          <p:cNvPr id="6" name="Imagen 5">
            <a:hlinkClick r:id="rId3" action="ppaction://hlinksldjump"/>
            <a:extLst>
              <a:ext uri="{FF2B5EF4-FFF2-40B4-BE49-F238E27FC236}">
                <a16:creationId xmlns:a16="http://schemas.microsoft.com/office/drawing/2014/main" id="{E62C3006-14A6-4B85-8A4D-FA8E720E4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758" y="40957"/>
            <a:ext cx="1640451" cy="7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8008539-9329-4E5C-B2BA-4F733022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PRINCIPALES ACTIVIDADES CONSIDERADAS DENTRO DEL SEGUIMIENTO OPERATIVO ASOCIADO A PLANES Y PROGRAMAS APROBADOS POR LA CNH</a:t>
            </a:r>
            <a:endParaRPr lang="es-MX" sz="2200" i="1" cap="all" dirty="0"/>
          </a:p>
        </p:txBody>
      </p:sp>
      <p:pic>
        <p:nvPicPr>
          <p:cNvPr id="5" name="Imagen 4">
            <a:hlinkClick r:id="rId2" action="ppaction://hlinksldjump"/>
            <a:extLst>
              <a:ext uri="{FF2B5EF4-FFF2-40B4-BE49-F238E27FC236}">
                <a16:creationId xmlns:a16="http://schemas.microsoft.com/office/drawing/2014/main" id="{D7439F5F-C62D-40F7-8411-7A03E08E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758" y="46559"/>
            <a:ext cx="1640451" cy="701352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3ECA7A1-D09E-44D4-92DF-DF34AD68E4FE}"/>
              </a:ext>
            </a:extLst>
          </p:cNvPr>
          <p:cNvGrpSpPr/>
          <p:nvPr/>
        </p:nvGrpSpPr>
        <p:grpSpPr>
          <a:xfrm>
            <a:off x="4290172" y="1177869"/>
            <a:ext cx="1149982" cy="1165646"/>
            <a:chOff x="7273638" y="4611020"/>
            <a:chExt cx="1800000" cy="180000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EFE758A-1411-4CCF-A81E-3E532193E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3638" y="4611020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112F27B-EB64-4290-972F-AA7D6484E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3638" y="4611020"/>
              <a:ext cx="1800000" cy="1800000"/>
            </a:xfrm>
            <a:prstGeom prst="ellipse">
              <a:avLst/>
            </a:prstGeom>
            <a:blipFill dpi="0" rotWithShape="1">
              <a:blip r:embed="rId4"/>
              <a:srcRect/>
              <a:tile tx="0" ty="0" sx="70000" sy="70000" flip="none" algn="tl"/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2DC49FBE-9941-4E60-9538-ADA01C8D794C}"/>
              </a:ext>
            </a:extLst>
          </p:cNvPr>
          <p:cNvSpPr txBox="1"/>
          <p:nvPr/>
        </p:nvSpPr>
        <p:spPr>
          <a:xfrm>
            <a:off x="9893509" y="5199077"/>
            <a:ext cx="202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Contraprestaciones e Inversión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92E1305-7F1D-45CE-938A-CF2720574E84}"/>
              </a:ext>
            </a:extLst>
          </p:cNvPr>
          <p:cNvGrpSpPr/>
          <p:nvPr/>
        </p:nvGrpSpPr>
        <p:grpSpPr>
          <a:xfrm>
            <a:off x="342320" y="1390379"/>
            <a:ext cx="1149982" cy="1165646"/>
            <a:chOff x="3254498" y="847100"/>
            <a:chExt cx="1800000" cy="18000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F202E383-BC55-432F-A269-949ED6A1C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4498" y="847100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7E2898A-5B05-4A6F-B0F5-0A250ECA0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4498" y="847100"/>
              <a:ext cx="1800000" cy="1800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3DE5963-942E-4883-91CC-CDC44120F09E}"/>
              </a:ext>
            </a:extLst>
          </p:cNvPr>
          <p:cNvGrpSpPr/>
          <p:nvPr/>
        </p:nvGrpSpPr>
        <p:grpSpPr>
          <a:xfrm>
            <a:off x="2307295" y="1177869"/>
            <a:ext cx="1149982" cy="1165646"/>
            <a:chOff x="3254498" y="3016695"/>
            <a:chExt cx="1800000" cy="180000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B25420F-5806-4B18-82C0-8F0C927AF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4498" y="3016695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C566628-BD09-44BB-8A73-643CFAA7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54498" y="3016695"/>
              <a:ext cx="1800000" cy="18000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8FF2F7B-4D42-4CAE-BEB2-13B29FD90959}"/>
              </a:ext>
            </a:extLst>
          </p:cNvPr>
          <p:cNvGrpSpPr/>
          <p:nvPr/>
        </p:nvGrpSpPr>
        <p:grpSpPr>
          <a:xfrm>
            <a:off x="10364037" y="3797582"/>
            <a:ext cx="1149982" cy="1165646"/>
            <a:chOff x="9733583" y="2521166"/>
            <a:chExt cx="1800000" cy="1800000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5327DED-9D19-4B58-B86B-4DBAE9E09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3583" y="2521166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7" name="Elipse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5D6A2CCC-6718-4CA1-B82C-AA4484109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3583" y="2521166"/>
              <a:ext cx="1800000" cy="18000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19FBC99-1AB8-4F94-9665-8FCCE22DDEF2}"/>
              </a:ext>
            </a:extLst>
          </p:cNvPr>
          <p:cNvGrpSpPr/>
          <p:nvPr/>
        </p:nvGrpSpPr>
        <p:grpSpPr>
          <a:xfrm>
            <a:off x="3378095" y="1628840"/>
            <a:ext cx="1149982" cy="1165646"/>
            <a:chOff x="5922281" y="3071039"/>
            <a:chExt cx="1800000" cy="1800000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B373F02E-9F12-4D16-878F-A86C149F4E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281" y="3071039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17CEA48-310D-48D2-A452-DDA0BAE04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281" y="3071039"/>
              <a:ext cx="1800000" cy="1800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9711447D-9C4B-43E4-B85F-29D43AD01518}"/>
              </a:ext>
            </a:extLst>
          </p:cNvPr>
          <p:cNvGrpSpPr/>
          <p:nvPr/>
        </p:nvGrpSpPr>
        <p:grpSpPr>
          <a:xfrm>
            <a:off x="6273049" y="1396409"/>
            <a:ext cx="1149982" cy="1165646"/>
            <a:chOff x="8611364" y="848536"/>
            <a:chExt cx="1800000" cy="1800000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F8545BF-BD74-410E-AB5F-E467B05E2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1364" y="848536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FB488180-0FBA-49BE-AD39-9815AE0C84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1364" y="848536"/>
              <a:ext cx="1800000" cy="1800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164727F-4FD5-4623-A760-23DF68F580ED}"/>
              </a:ext>
            </a:extLst>
          </p:cNvPr>
          <p:cNvSpPr/>
          <p:nvPr/>
        </p:nvSpPr>
        <p:spPr>
          <a:xfrm>
            <a:off x="543433" y="2875599"/>
            <a:ext cx="858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Pozos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0ADAA09-4B78-40EB-AFFA-CA4C607118FA}"/>
              </a:ext>
            </a:extLst>
          </p:cNvPr>
          <p:cNvSpPr/>
          <p:nvPr/>
        </p:nvSpPr>
        <p:spPr>
          <a:xfrm>
            <a:off x="2114813" y="2896164"/>
            <a:ext cx="314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Adquisición, Procesamiento </a:t>
            </a:r>
          </a:p>
          <a:p>
            <a:pPr algn="ctr"/>
            <a:r>
              <a:rPr lang="es-MX" dirty="0"/>
              <a:t>e Interpretación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50947D5-4E6D-41A3-A4C0-CE18150B52F4}"/>
              </a:ext>
            </a:extLst>
          </p:cNvPr>
          <p:cNvSpPr/>
          <p:nvPr/>
        </p:nvSpPr>
        <p:spPr>
          <a:xfrm>
            <a:off x="5898990" y="2872471"/>
            <a:ext cx="1919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Electromagnéticos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824FEC8-ABD0-4D57-9549-9E14203F08B0}"/>
              </a:ext>
            </a:extLst>
          </p:cNvPr>
          <p:cNvSpPr/>
          <p:nvPr/>
        </p:nvSpPr>
        <p:spPr>
          <a:xfrm>
            <a:off x="3332775" y="5201767"/>
            <a:ext cx="228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Producción y pruebas de producción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9E07166-BB39-460F-8D29-E738854E4147}"/>
              </a:ext>
            </a:extLst>
          </p:cNvPr>
          <p:cNvSpPr/>
          <p:nvPr/>
        </p:nvSpPr>
        <p:spPr>
          <a:xfrm>
            <a:off x="405715" y="5205860"/>
            <a:ext cx="228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Reparaciones Mayores</a:t>
            </a:r>
          </a:p>
          <a:p>
            <a:pPr algn="ctr"/>
            <a:r>
              <a:rPr lang="es-MX" dirty="0"/>
              <a:t>y Menores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879C811-FFDC-42B3-B249-DF7E89305580}"/>
              </a:ext>
            </a:extLst>
          </p:cNvPr>
          <p:cNvSpPr>
            <a:spLocks noChangeAspect="1"/>
          </p:cNvSpPr>
          <p:nvPr/>
        </p:nvSpPr>
        <p:spPr>
          <a:xfrm>
            <a:off x="1585922" y="3594447"/>
            <a:ext cx="1201265" cy="1165646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B553717-42CD-4A5E-B033-BD583654A31B}"/>
              </a:ext>
            </a:extLst>
          </p:cNvPr>
          <p:cNvSpPr>
            <a:spLocks noChangeAspect="1"/>
          </p:cNvSpPr>
          <p:nvPr/>
        </p:nvSpPr>
        <p:spPr>
          <a:xfrm>
            <a:off x="405714" y="3797583"/>
            <a:ext cx="1201265" cy="1165646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1087189-FEE5-465A-939E-F100CA2A4EE6}"/>
              </a:ext>
            </a:extLst>
          </p:cNvPr>
          <p:cNvSpPr>
            <a:spLocks noChangeAspect="1"/>
          </p:cNvSpPr>
          <p:nvPr/>
        </p:nvSpPr>
        <p:spPr>
          <a:xfrm>
            <a:off x="8255926" y="1396409"/>
            <a:ext cx="1201265" cy="1165646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3F9FAB2-2BC2-43F3-B8AE-08AEAB5B9CCF}"/>
              </a:ext>
            </a:extLst>
          </p:cNvPr>
          <p:cNvSpPr>
            <a:spLocks noChangeAspect="1"/>
          </p:cNvSpPr>
          <p:nvPr/>
        </p:nvSpPr>
        <p:spPr>
          <a:xfrm>
            <a:off x="3921399" y="3797583"/>
            <a:ext cx="1201265" cy="1165646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FFBBCA4-618D-4DDA-9B01-F3B34B7BF9E5}"/>
              </a:ext>
            </a:extLst>
          </p:cNvPr>
          <p:cNvSpPr/>
          <p:nvPr/>
        </p:nvSpPr>
        <p:spPr>
          <a:xfrm>
            <a:off x="8303247" y="2869235"/>
            <a:ext cx="1231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Núcleos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AF77F229-52A0-4912-9755-416E87344181}"/>
              </a:ext>
            </a:extLst>
          </p:cNvPr>
          <p:cNvGrpSpPr/>
          <p:nvPr/>
        </p:nvGrpSpPr>
        <p:grpSpPr>
          <a:xfrm>
            <a:off x="10297739" y="1396409"/>
            <a:ext cx="1149982" cy="1165646"/>
            <a:chOff x="5915024" y="815486"/>
            <a:chExt cx="1800000" cy="1800000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1FB8C726-A8A0-4A62-8127-F396C82A55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5024" y="815486"/>
              <a:ext cx="1800000" cy="1800000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76D78E40-8C6E-47F2-95E2-461F31AB50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5024" y="815486"/>
              <a:ext cx="1800000" cy="1800000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4A5F3A8-EBA6-4C15-A333-BB726025CFE0}"/>
              </a:ext>
            </a:extLst>
          </p:cNvPr>
          <p:cNvSpPr/>
          <p:nvPr/>
        </p:nvSpPr>
        <p:spPr>
          <a:xfrm>
            <a:off x="10399740" y="2869235"/>
            <a:ext cx="1047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Estudios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2911D83-B8E4-416E-A73C-2D976277DB38}"/>
              </a:ext>
            </a:extLst>
          </p:cNvPr>
          <p:cNvSpPr>
            <a:spLocks noChangeAspect="1"/>
          </p:cNvSpPr>
          <p:nvPr/>
        </p:nvSpPr>
        <p:spPr>
          <a:xfrm>
            <a:off x="8303247" y="3797580"/>
            <a:ext cx="1201265" cy="1165646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E757F158-9C33-4849-973E-ED294B055B29}"/>
              </a:ext>
            </a:extLst>
          </p:cNvPr>
          <p:cNvSpPr>
            <a:spLocks noChangeAspect="1"/>
          </p:cNvSpPr>
          <p:nvPr/>
        </p:nvSpPr>
        <p:spPr>
          <a:xfrm>
            <a:off x="6228507" y="3797581"/>
            <a:ext cx="1201265" cy="1165646"/>
          </a:xfrm>
          <a:prstGeom prst="ellipse">
            <a:avLst/>
          </a:prstGeom>
          <a:blipFill>
            <a:blip r:embed="rId17"/>
            <a:stretch>
              <a:fillRect/>
            </a:stretch>
          </a:blip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BFDAD7A-DA08-4354-A351-A5BFC5AEA091}"/>
              </a:ext>
            </a:extLst>
          </p:cNvPr>
          <p:cNvSpPr/>
          <p:nvPr/>
        </p:nvSpPr>
        <p:spPr>
          <a:xfrm>
            <a:off x="5965289" y="5167991"/>
            <a:ext cx="173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Análisis de fluidos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432E090-194F-4F0F-97AE-13352ACFA9B8}"/>
              </a:ext>
            </a:extLst>
          </p:cNvPr>
          <p:cNvSpPr/>
          <p:nvPr/>
        </p:nvSpPr>
        <p:spPr>
          <a:xfrm>
            <a:off x="8047645" y="5167991"/>
            <a:ext cx="173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Modelos</a:t>
            </a:r>
          </a:p>
        </p:txBody>
      </p:sp>
    </p:spTree>
    <p:extLst>
      <p:ext uri="{BB962C8B-B14F-4D97-AF65-F5344CB8AC3E}">
        <p14:creationId xmlns:p14="http://schemas.microsoft.com/office/powerpoint/2010/main" val="196651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29E35607-39F0-4D3F-B846-9786850304B9}"/>
              </a:ext>
            </a:extLst>
          </p:cNvPr>
          <p:cNvCxnSpPr/>
          <p:nvPr/>
        </p:nvCxnSpPr>
        <p:spPr>
          <a:xfrm flipH="1" flipV="1">
            <a:off x="11755198" y="910207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1E02CC37-F5F1-48C8-9FA8-C2F8B6037857}"/>
              </a:ext>
            </a:extLst>
          </p:cNvPr>
          <p:cNvCxnSpPr/>
          <p:nvPr/>
        </p:nvCxnSpPr>
        <p:spPr>
          <a:xfrm flipH="1" flipV="1">
            <a:off x="5271155" y="1084240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4D18CFFB-1B4C-4B4E-BFF6-615650A209A2}"/>
              </a:ext>
            </a:extLst>
          </p:cNvPr>
          <p:cNvCxnSpPr/>
          <p:nvPr/>
        </p:nvCxnSpPr>
        <p:spPr>
          <a:xfrm flipH="1" flipV="1">
            <a:off x="3113142" y="1034910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747FEE0-DBF4-42CD-8BFC-CAE3A3961257}"/>
              </a:ext>
            </a:extLst>
          </p:cNvPr>
          <p:cNvCxnSpPr/>
          <p:nvPr/>
        </p:nvCxnSpPr>
        <p:spPr>
          <a:xfrm flipH="1" flipV="1">
            <a:off x="1036889" y="867902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193D4660-1CA4-48F3-A233-110C3326A948}"/>
              </a:ext>
            </a:extLst>
          </p:cNvPr>
          <p:cNvSpPr/>
          <p:nvPr/>
        </p:nvSpPr>
        <p:spPr>
          <a:xfrm>
            <a:off x="2211166" y="360668"/>
            <a:ext cx="1328731" cy="754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Medición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BDFB5FE-A85A-4FF2-9918-98BF5403728A}"/>
              </a:ext>
            </a:extLst>
          </p:cNvPr>
          <p:cNvSpPr/>
          <p:nvPr/>
        </p:nvSpPr>
        <p:spPr>
          <a:xfrm>
            <a:off x="4150125" y="353580"/>
            <a:ext cx="1494382" cy="75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Comercialización de Producción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29AD611-FAD5-42C4-A3A9-CBBB7A355F0F}"/>
              </a:ext>
            </a:extLst>
          </p:cNvPr>
          <p:cNvSpPr/>
          <p:nvPr/>
        </p:nvSpPr>
        <p:spPr>
          <a:xfrm>
            <a:off x="4150124" y="2070356"/>
            <a:ext cx="1494381" cy="930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Depuración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</a:rPr>
              <a:t>Separación </a:t>
            </a:r>
          </a:p>
          <a:p>
            <a:pPr algn="ctr"/>
            <a:r>
              <a:rPr lang="es-MX" sz="1200" dirty="0">
                <a:solidFill>
                  <a:schemeClr val="bg1"/>
                </a:solidFill>
              </a:rPr>
              <a:t>Llenado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021FB78-6CBF-4732-8966-B331BE55F35D}"/>
              </a:ext>
            </a:extLst>
          </p:cNvPr>
          <p:cNvSpPr txBox="1"/>
          <p:nvPr/>
        </p:nvSpPr>
        <p:spPr>
          <a:xfrm>
            <a:off x="5644507" y="455377"/>
            <a:ext cx="14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Envía información de producción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B2D9880-77EF-413A-886B-3FBD7F406CE9}"/>
              </a:ext>
            </a:extLst>
          </p:cNvPr>
          <p:cNvSpPr txBox="1"/>
          <p:nvPr/>
        </p:nvSpPr>
        <p:spPr>
          <a:xfrm>
            <a:off x="6252390" y="4928669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Control de Calidad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797CDF2-2FF7-443E-A4B5-852A2F51A379}"/>
              </a:ext>
            </a:extLst>
          </p:cNvPr>
          <p:cNvSpPr txBox="1"/>
          <p:nvPr/>
        </p:nvSpPr>
        <p:spPr>
          <a:xfrm>
            <a:off x="5763470" y="2358326"/>
            <a:ext cx="122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Herramienta </a:t>
            </a:r>
          </a:p>
          <a:p>
            <a:pPr algn="ctr"/>
            <a:r>
              <a:rPr lang="es-MX" sz="1200" b="1" dirty="0"/>
              <a:t>de la DGCP</a:t>
            </a:r>
          </a:p>
        </p:txBody>
      </p:sp>
      <p:pic>
        <p:nvPicPr>
          <p:cNvPr id="51" name="Picture 2" descr="Resultado de imagen para excel">
            <a:extLst>
              <a:ext uri="{FF2B5EF4-FFF2-40B4-BE49-F238E27FC236}">
                <a16:creationId xmlns:a16="http://schemas.microsoft.com/office/drawing/2014/main" id="{12ADA211-47A6-4168-A257-AD4E359B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07" y="2757108"/>
            <a:ext cx="344061" cy="3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FAAB84AD-C0A9-4057-B753-CFEE0D5D8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12"/>
          <a:stretch/>
        </p:blipFill>
        <p:spPr>
          <a:xfrm>
            <a:off x="8425631" y="3631672"/>
            <a:ext cx="1368282" cy="862605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73E783E3-DF7A-4C76-8E15-F9452A74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86"/>
          <a:stretch/>
        </p:blipFill>
        <p:spPr>
          <a:xfrm>
            <a:off x="8762757" y="4295841"/>
            <a:ext cx="1331330" cy="760689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C38BCA55-04F6-4F85-BAF3-D05B410650F6}"/>
              </a:ext>
            </a:extLst>
          </p:cNvPr>
          <p:cNvSpPr txBox="1"/>
          <p:nvPr/>
        </p:nvSpPr>
        <p:spPr>
          <a:xfrm>
            <a:off x="8539771" y="5280243"/>
            <a:ext cx="174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Validación en SIPAC BETA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901AFA1-9FA3-4B9B-9D7D-57307E12032A}"/>
              </a:ext>
            </a:extLst>
          </p:cNvPr>
          <p:cNvSpPr txBox="1"/>
          <p:nvPr/>
        </p:nvSpPr>
        <p:spPr>
          <a:xfrm>
            <a:off x="10685067" y="5305984"/>
            <a:ext cx="148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Carga en SIPAC Productivo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9F3D1BC2-3191-4DFB-B03A-5495C266D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57"/>
          <a:stretch/>
        </p:blipFill>
        <p:spPr>
          <a:xfrm>
            <a:off x="4071410" y="3757633"/>
            <a:ext cx="1673909" cy="86260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6879BF49-00F8-4B06-A8EA-17584DCE5A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155"/>
          <a:stretch/>
        </p:blipFill>
        <p:spPr>
          <a:xfrm>
            <a:off x="4271846" y="4414097"/>
            <a:ext cx="1654088" cy="854188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9D87B8AB-084E-4946-977D-78E88201A2DF}"/>
              </a:ext>
            </a:extLst>
          </p:cNvPr>
          <p:cNvSpPr txBox="1"/>
          <p:nvPr/>
        </p:nvSpPr>
        <p:spPr>
          <a:xfrm>
            <a:off x="4115062" y="5283753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Llenado de plantillas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5FBEA7-71AB-4C73-8CE9-215CC3E47F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64" t="20542" r="25643" b="18379"/>
          <a:stretch/>
        </p:blipFill>
        <p:spPr>
          <a:xfrm>
            <a:off x="6315424" y="3859301"/>
            <a:ext cx="1647943" cy="1091268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D08D4445-9D25-4882-900C-A6BF6A0ECDB9}"/>
              </a:ext>
            </a:extLst>
          </p:cNvPr>
          <p:cNvSpPr/>
          <p:nvPr/>
        </p:nvSpPr>
        <p:spPr>
          <a:xfrm>
            <a:off x="2212742" y="2334611"/>
            <a:ext cx="1328731" cy="75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bg1"/>
                </a:solidFill>
              </a:rPr>
              <a:t>Dirección General de Administración Técnica de Contratos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17E6F67-2842-477E-9039-58E09E5250C9}"/>
              </a:ext>
            </a:extLst>
          </p:cNvPr>
          <p:cNvSpPr txBox="1"/>
          <p:nvPr/>
        </p:nvSpPr>
        <p:spPr>
          <a:xfrm>
            <a:off x="2177270" y="3088905"/>
            <a:ext cx="14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Proceso de Convalidación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8EFDF76-D446-4913-9001-8B026CDB24D3}"/>
              </a:ext>
            </a:extLst>
          </p:cNvPr>
          <p:cNvCxnSpPr>
            <a:cxnSpLocks/>
          </p:cNvCxnSpPr>
          <p:nvPr/>
        </p:nvCxnSpPr>
        <p:spPr>
          <a:xfrm>
            <a:off x="996287" y="6067905"/>
            <a:ext cx="10794652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808AFEC-EEB3-4A16-AB4B-C2DC790CBC63}"/>
              </a:ext>
            </a:extLst>
          </p:cNvPr>
          <p:cNvCxnSpPr>
            <a:cxnSpLocks/>
          </p:cNvCxnSpPr>
          <p:nvPr/>
        </p:nvCxnSpPr>
        <p:spPr>
          <a:xfrm>
            <a:off x="1064424" y="5986017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F694B5AD-2F53-4DEF-8798-C2435DA382AD}"/>
              </a:ext>
            </a:extLst>
          </p:cNvPr>
          <p:cNvCxnSpPr>
            <a:cxnSpLocks/>
          </p:cNvCxnSpPr>
          <p:nvPr/>
        </p:nvCxnSpPr>
        <p:spPr>
          <a:xfrm>
            <a:off x="3141164" y="5974641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AD8B8FB1-852C-4E5E-ACEF-0E229C648CE5}"/>
              </a:ext>
            </a:extLst>
          </p:cNvPr>
          <p:cNvCxnSpPr>
            <a:cxnSpLocks/>
          </p:cNvCxnSpPr>
          <p:nvPr/>
        </p:nvCxnSpPr>
        <p:spPr>
          <a:xfrm>
            <a:off x="11773391" y="5995105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B81A72C-7636-4856-B314-D3A1C0353ED3}"/>
              </a:ext>
            </a:extLst>
          </p:cNvPr>
          <p:cNvSpPr txBox="1"/>
          <p:nvPr/>
        </p:nvSpPr>
        <p:spPr>
          <a:xfrm>
            <a:off x="204100" y="5681020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7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44E6C44D-B918-4CEF-9F9E-6897583AE206}"/>
              </a:ext>
            </a:extLst>
          </p:cNvPr>
          <p:cNvGrpSpPr/>
          <p:nvPr/>
        </p:nvGrpSpPr>
        <p:grpSpPr>
          <a:xfrm>
            <a:off x="520672" y="353580"/>
            <a:ext cx="1199888" cy="754295"/>
            <a:chOff x="367548" y="2729947"/>
            <a:chExt cx="1328731" cy="1073426"/>
          </a:xfrm>
          <a:solidFill>
            <a:schemeClr val="bg1">
              <a:lumMod val="75000"/>
            </a:schemeClr>
          </a:solidFill>
        </p:grpSpPr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EF752D17-BA97-49B8-AF6C-F554EAFECB80}"/>
                </a:ext>
              </a:extLst>
            </p:cNvPr>
            <p:cNvSpPr/>
            <p:nvPr/>
          </p:nvSpPr>
          <p:spPr>
            <a:xfrm>
              <a:off x="367548" y="2729947"/>
              <a:ext cx="1328731" cy="107342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54F285C-A821-41E6-850B-213993BA101F}"/>
                </a:ext>
              </a:extLst>
            </p:cNvPr>
            <p:cNvSpPr txBox="1"/>
            <p:nvPr/>
          </p:nvSpPr>
          <p:spPr>
            <a:xfrm>
              <a:off x="388830" y="2909442"/>
              <a:ext cx="1285988" cy="744588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>
                  <a:solidFill>
                    <a:schemeClr val="bg1"/>
                  </a:solidFill>
                </a:rPr>
                <a:t>Contratos de Licencia</a:t>
              </a:r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id="{C7D1BA1D-A324-4E0A-9E80-1E86F65CA1A7}"/>
              </a:ext>
            </a:extLst>
          </p:cNvPr>
          <p:cNvSpPr txBox="1"/>
          <p:nvPr/>
        </p:nvSpPr>
        <p:spPr>
          <a:xfrm>
            <a:off x="2267192" y="5696940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8</a:t>
            </a:r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437E5511-16E2-429D-BC85-99B15F6586E3}"/>
              </a:ext>
            </a:extLst>
          </p:cNvPr>
          <p:cNvCxnSpPr>
            <a:cxnSpLocks/>
          </p:cNvCxnSpPr>
          <p:nvPr/>
        </p:nvCxnSpPr>
        <p:spPr>
          <a:xfrm>
            <a:off x="5295171" y="5976513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8D7E91-48A6-4234-BBAD-4AD0872DF5A7}"/>
              </a:ext>
            </a:extLst>
          </p:cNvPr>
          <p:cNvSpPr txBox="1"/>
          <p:nvPr/>
        </p:nvSpPr>
        <p:spPr>
          <a:xfrm>
            <a:off x="4412488" y="5699514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9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2ED7160-37C0-40CC-ADD4-BBF6B8B28A4B}"/>
              </a:ext>
            </a:extLst>
          </p:cNvPr>
          <p:cNvSpPr txBox="1"/>
          <p:nvPr/>
        </p:nvSpPr>
        <p:spPr>
          <a:xfrm>
            <a:off x="10899431" y="5755600"/>
            <a:ext cx="108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10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2B98DED-1357-4CD1-99A6-239450060E27}"/>
              </a:ext>
            </a:extLst>
          </p:cNvPr>
          <p:cNvSpPr txBox="1"/>
          <p:nvPr/>
        </p:nvSpPr>
        <p:spPr>
          <a:xfrm>
            <a:off x="996288" y="1165872"/>
            <a:ext cx="174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Recepción información de medición de hidrocarburos</a:t>
            </a:r>
          </a:p>
        </p:txBody>
      </p: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E5DCF36E-B6F1-4097-936B-71FC6CFB33CB}"/>
              </a:ext>
            </a:extLst>
          </p:cNvPr>
          <p:cNvCxnSpPr>
            <a:cxnSpLocks/>
            <a:stCxn id="65" idx="3"/>
            <a:endCxn id="9" idx="1"/>
          </p:cNvCxnSpPr>
          <p:nvPr/>
        </p:nvCxnSpPr>
        <p:spPr>
          <a:xfrm flipV="1">
            <a:off x="1701180" y="737816"/>
            <a:ext cx="509986" cy="35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EA347843-4F62-46FF-80C8-A1D965C0A2D1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3539897" y="730727"/>
            <a:ext cx="610228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2" name="Conector recto de flecha 81">
            <a:extLst>
              <a:ext uri="{FF2B5EF4-FFF2-40B4-BE49-F238E27FC236}">
                <a16:creationId xmlns:a16="http://schemas.microsoft.com/office/drawing/2014/main" id="{CC8B77FF-5B76-452C-BC9A-095AF26E60E1}"/>
              </a:ext>
            </a:extLst>
          </p:cNvPr>
          <p:cNvCxnSpPr>
            <a:cxnSpLocks/>
            <a:stCxn id="9" idx="2"/>
            <a:endCxn id="36" idx="0"/>
          </p:cNvCxnSpPr>
          <p:nvPr/>
        </p:nvCxnSpPr>
        <p:spPr>
          <a:xfrm>
            <a:off x="2875532" y="1114963"/>
            <a:ext cx="1576" cy="12196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7716D835-66AC-41AE-90F6-32CB3BA0D29D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flipH="1">
            <a:off x="4897315" y="1107874"/>
            <a:ext cx="1" cy="9624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C05AF444-3CDF-417B-83B5-6AB51CA7DC0A}"/>
              </a:ext>
            </a:extLst>
          </p:cNvPr>
          <p:cNvCxnSpPr>
            <a:cxnSpLocks/>
            <a:stCxn id="16" idx="2"/>
            <a:endCxn id="60" idx="0"/>
          </p:cNvCxnSpPr>
          <p:nvPr/>
        </p:nvCxnSpPr>
        <p:spPr>
          <a:xfrm>
            <a:off x="4897315" y="3000477"/>
            <a:ext cx="11050" cy="75715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C0438900-B139-401A-86CE-A624E1FB72C1}"/>
              </a:ext>
            </a:extLst>
          </p:cNvPr>
          <p:cNvCxnSpPr>
            <a:cxnSpLocks/>
          </p:cNvCxnSpPr>
          <p:nvPr/>
        </p:nvCxnSpPr>
        <p:spPr>
          <a:xfrm flipV="1">
            <a:off x="7891987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6" name="Imagen 85">
            <a:extLst>
              <a:ext uri="{FF2B5EF4-FFF2-40B4-BE49-F238E27FC236}">
                <a16:creationId xmlns:a16="http://schemas.microsoft.com/office/drawing/2014/main" id="{B358944E-1A51-43F7-A384-6D75E8ADD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12"/>
          <a:stretch/>
        </p:blipFill>
        <p:spPr>
          <a:xfrm>
            <a:off x="10467071" y="3688615"/>
            <a:ext cx="1368282" cy="862605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5295CDA5-BCE9-4B6A-AE08-0B8BFE2CC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86"/>
          <a:stretch/>
        </p:blipFill>
        <p:spPr>
          <a:xfrm>
            <a:off x="10804197" y="4352784"/>
            <a:ext cx="1331330" cy="760689"/>
          </a:xfrm>
          <a:prstGeom prst="rect">
            <a:avLst/>
          </a:prstGeom>
        </p:spPr>
      </p:pic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3B52A10A-E304-466E-94B6-0FC069550507}"/>
              </a:ext>
            </a:extLst>
          </p:cNvPr>
          <p:cNvCxnSpPr>
            <a:cxnSpLocks/>
          </p:cNvCxnSpPr>
          <p:nvPr/>
        </p:nvCxnSpPr>
        <p:spPr>
          <a:xfrm flipV="1">
            <a:off x="9932394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12D8CFA5-A526-428A-B989-34D530BC3489}"/>
              </a:ext>
            </a:extLst>
          </p:cNvPr>
          <p:cNvCxnSpPr>
            <a:cxnSpLocks/>
          </p:cNvCxnSpPr>
          <p:nvPr/>
        </p:nvCxnSpPr>
        <p:spPr>
          <a:xfrm flipV="1">
            <a:off x="5820741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Título 39">
            <a:extLst>
              <a:ext uri="{FF2B5EF4-FFF2-40B4-BE49-F238E27FC236}">
                <a16:creationId xmlns:a16="http://schemas.microsoft.com/office/drawing/2014/main" id="{36C40732-2975-46BA-8C47-0F618022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17556" y="2909486"/>
            <a:ext cx="6224026" cy="504291"/>
          </a:xfrm>
        </p:spPr>
        <p:txBody>
          <a:bodyPr/>
          <a:lstStyle/>
          <a:p>
            <a:r>
              <a:rPr lang="es-MX" sz="1600" b="0" dirty="0"/>
              <a:t>PARTICIPACIÓN DE LA CNH DENTRO DEL PROCESO DE REPORTE AL FONDO MEXICANO DEL PETROLEO PARA CONTRATOS TIPO LICENCIA</a:t>
            </a:r>
          </a:p>
        </p:txBody>
      </p:sp>
    </p:spTree>
    <p:extLst>
      <p:ext uri="{BB962C8B-B14F-4D97-AF65-F5344CB8AC3E}">
        <p14:creationId xmlns:p14="http://schemas.microsoft.com/office/powerpoint/2010/main" val="414694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29E35607-39F0-4D3F-B846-9786850304B9}"/>
              </a:ext>
            </a:extLst>
          </p:cNvPr>
          <p:cNvCxnSpPr/>
          <p:nvPr/>
        </p:nvCxnSpPr>
        <p:spPr>
          <a:xfrm flipH="1" flipV="1">
            <a:off x="11755198" y="910207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1E02CC37-F5F1-48C8-9FA8-C2F8B6037857}"/>
              </a:ext>
            </a:extLst>
          </p:cNvPr>
          <p:cNvCxnSpPr/>
          <p:nvPr/>
        </p:nvCxnSpPr>
        <p:spPr>
          <a:xfrm flipH="1" flipV="1">
            <a:off x="5271155" y="1084240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4D18CFFB-1B4C-4B4E-BFF6-615650A209A2}"/>
              </a:ext>
            </a:extLst>
          </p:cNvPr>
          <p:cNvCxnSpPr/>
          <p:nvPr/>
        </p:nvCxnSpPr>
        <p:spPr>
          <a:xfrm flipH="1" flipV="1">
            <a:off x="3113142" y="1034910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E747FEE0-DBF4-42CD-8BFC-CAE3A3961257}"/>
              </a:ext>
            </a:extLst>
          </p:cNvPr>
          <p:cNvCxnSpPr/>
          <p:nvPr/>
        </p:nvCxnSpPr>
        <p:spPr>
          <a:xfrm flipH="1" flipV="1">
            <a:off x="1036889" y="867902"/>
            <a:ext cx="27287" cy="5112996"/>
          </a:xfrm>
          <a:prstGeom prst="line">
            <a:avLst/>
          </a:prstGeom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193D4660-1CA4-48F3-A233-110C3326A948}"/>
              </a:ext>
            </a:extLst>
          </p:cNvPr>
          <p:cNvSpPr/>
          <p:nvPr/>
        </p:nvSpPr>
        <p:spPr>
          <a:xfrm>
            <a:off x="2211166" y="360668"/>
            <a:ext cx="1328731" cy="754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Medición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BDFB5FE-A85A-4FF2-9918-98BF5403728A}"/>
              </a:ext>
            </a:extLst>
          </p:cNvPr>
          <p:cNvSpPr/>
          <p:nvPr/>
        </p:nvSpPr>
        <p:spPr>
          <a:xfrm>
            <a:off x="4150125" y="353580"/>
            <a:ext cx="1494382" cy="75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Administración Técnica de Contratos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021FB78-6CBF-4732-8966-B331BE55F35D}"/>
              </a:ext>
            </a:extLst>
          </p:cNvPr>
          <p:cNvSpPr txBox="1"/>
          <p:nvPr/>
        </p:nvSpPr>
        <p:spPr>
          <a:xfrm>
            <a:off x="4080695" y="1091645"/>
            <a:ext cx="1476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Convalidación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B2D9880-77EF-413A-886B-3FBD7F406CE9}"/>
              </a:ext>
            </a:extLst>
          </p:cNvPr>
          <p:cNvSpPr txBox="1"/>
          <p:nvPr/>
        </p:nvSpPr>
        <p:spPr>
          <a:xfrm>
            <a:off x="6252390" y="4928669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Control de Calidad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AAB84AD-C0A9-4057-B753-CFEE0D5D8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12"/>
          <a:stretch/>
        </p:blipFill>
        <p:spPr>
          <a:xfrm>
            <a:off x="8425631" y="3631672"/>
            <a:ext cx="1368282" cy="862605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73E783E3-DF7A-4C76-8E15-F9452A747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86"/>
          <a:stretch/>
        </p:blipFill>
        <p:spPr>
          <a:xfrm>
            <a:off x="8762757" y="4295841"/>
            <a:ext cx="1331330" cy="760689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C38BCA55-04F6-4F85-BAF3-D05B410650F6}"/>
              </a:ext>
            </a:extLst>
          </p:cNvPr>
          <p:cNvSpPr txBox="1"/>
          <p:nvPr/>
        </p:nvSpPr>
        <p:spPr>
          <a:xfrm>
            <a:off x="8377160" y="3201996"/>
            <a:ext cx="174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Validación en SIPAC BETA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901AFA1-9FA3-4B9B-9D7D-57307E12032A}"/>
              </a:ext>
            </a:extLst>
          </p:cNvPr>
          <p:cNvSpPr txBox="1"/>
          <p:nvPr/>
        </p:nvSpPr>
        <p:spPr>
          <a:xfrm>
            <a:off x="10499884" y="3208636"/>
            <a:ext cx="148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Carga en SIPAC Productivo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9F3D1BC2-3191-4DFB-B03A-5495C266D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57"/>
          <a:stretch/>
        </p:blipFill>
        <p:spPr>
          <a:xfrm>
            <a:off x="4071410" y="3757633"/>
            <a:ext cx="1673909" cy="86260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6879BF49-00F8-4B06-A8EA-17584DCE5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5"/>
          <a:stretch/>
        </p:blipFill>
        <p:spPr>
          <a:xfrm>
            <a:off x="4271846" y="4414097"/>
            <a:ext cx="1654088" cy="854188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9D87B8AB-084E-4946-977D-78E88201A2DF}"/>
              </a:ext>
            </a:extLst>
          </p:cNvPr>
          <p:cNvSpPr txBox="1"/>
          <p:nvPr/>
        </p:nvSpPr>
        <p:spPr>
          <a:xfrm>
            <a:off x="4115062" y="5283753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Llenado de plantillas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5FBEA7-71AB-4C73-8CE9-215CC3E47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64" t="20542" r="25643" b="18379"/>
          <a:stretch/>
        </p:blipFill>
        <p:spPr>
          <a:xfrm>
            <a:off x="6315424" y="3859301"/>
            <a:ext cx="1647943" cy="1091268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8EFDF76-D446-4913-9001-8B026CDB24D3}"/>
              </a:ext>
            </a:extLst>
          </p:cNvPr>
          <p:cNvCxnSpPr>
            <a:cxnSpLocks/>
          </p:cNvCxnSpPr>
          <p:nvPr/>
        </p:nvCxnSpPr>
        <p:spPr>
          <a:xfrm>
            <a:off x="996287" y="5866636"/>
            <a:ext cx="10794652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808AFEC-EEB3-4A16-AB4B-C2DC790CBC63}"/>
              </a:ext>
            </a:extLst>
          </p:cNvPr>
          <p:cNvCxnSpPr>
            <a:cxnSpLocks/>
          </p:cNvCxnSpPr>
          <p:nvPr/>
        </p:nvCxnSpPr>
        <p:spPr>
          <a:xfrm>
            <a:off x="1064424" y="5784748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F694B5AD-2F53-4DEF-8798-C2435DA382AD}"/>
              </a:ext>
            </a:extLst>
          </p:cNvPr>
          <p:cNvCxnSpPr>
            <a:cxnSpLocks/>
          </p:cNvCxnSpPr>
          <p:nvPr/>
        </p:nvCxnSpPr>
        <p:spPr>
          <a:xfrm>
            <a:off x="3141164" y="5773372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AD8B8FB1-852C-4E5E-ACEF-0E229C648CE5}"/>
              </a:ext>
            </a:extLst>
          </p:cNvPr>
          <p:cNvCxnSpPr>
            <a:cxnSpLocks/>
          </p:cNvCxnSpPr>
          <p:nvPr/>
        </p:nvCxnSpPr>
        <p:spPr>
          <a:xfrm>
            <a:off x="11773391" y="5793836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B81A72C-7636-4856-B314-D3A1C0353ED3}"/>
              </a:ext>
            </a:extLst>
          </p:cNvPr>
          <p:cNvSpPr txBox="1"/>
          <p:nvPr/>
        </p:nvSpPr>
        <p:spPr>
          <a:xfrm>
            <a:off x="204100" y="5681020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7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44E6C44D-B918-4CEF-9F9E-6897583AE206}"/>
              </a:ext>
            </a:extLst>
          </p:cNvPr>
          <p:cNvGrpSpPr/>
          <p:nvPr/>
        </p:nvGrpSpPr>
        <p:grpSpPr>
          <a:xfrm>
            <a:off x="655344" y="353580"/>
            <a:ext cx="1199888" cy="754295"/>
            <a:chOff x="367548" y="2729947"/>
            <a:chExt cx="1328731" cy="1073426"/>
          </a:xfrm>
          <a:solidFill>
            <a:schemeClr val="bg1">
              <a:lumMod val="75000"/>
            </a:schemeClr>
          </a:solidFill>
        </p:grpSpPr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EF752D17-BA97-49B8-AF6C-F554EAFECB80}"/>
                </a:ext>
              </a:extLst>
            </p:cNvPr>
            <p:cNvSpPr/>
            <p:nvPr/>
          </p:nvSpPr>
          <p:spPr>
            <a:xfrm>
              <a:off x="367548" y="2729947"/>
              <a:ext cx="1328731" cy="107342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54F285C-A821-41E6-850B-213993BA101F}"/>
                </a:ext>
              </a:extLst>
            </p:cNvPr>
            <p:cNvSpPr txBox="1"/>
            <p:nvPr/>
          </p:nvSpPr>
          <p:spPr>
            <a:xfrm>
              <a:off x="388830" y="2748920"/>
              <a:ext cx="1285988" cy="1051182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>
                  <a:solidFill>
                    <a:schemeClr val="bg1"/>
                  </a:solidFill>
                </a:rPr>
                <a:t>Contratos de Producción Compartida</a:t>
              </a:r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id="{C7D1BA1D-A324-4E0A-9E80-1E86F65CA1A7}"/>
              </a:ext>
            </a:extLst>
          </p:cNvPr>
          <p:cNvSpPr txBox="1"/>
          <p:nvPr/>
        </p:nvSpPr>
        <p:spPr>
          <a:xfrm>
            <a:off x="2267192" y="5495671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8</a:t>
            </a:r>
          </a:p>
        </p:txBody>
      </p: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437E5511-16E2-429D-BC85-99B15F6586E3}"/>
              </a:ext>
            </a:extLst>
          </p:cNvPr>
          <p:cNvCxnSpPr>
            <a:cxnSpLocks/>
          </p:cNvCxnSpPr>
          <p:nvPr/>
        </p:nvCxnSpPr>
        <p:spPr>
          <a:xfrm>
            <a:off x="5295171" y="5775244"/>
            <a:ext cx="0" cy="30560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CC8D7E91-48A6-4234-BBAD-4AD0872DF5A7}"/>
              </a:ext>
            </a:extLst>
          </p:cNvPr>
          <p:cNvSpPr txBox="1"/>
          <p:nvPr/>
        </p:nvSpPr>
        <p:spPr>
          <a:xfrm>
            <a:off x="4412488" y="5498245"/>
            <a:ext cx="1747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9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B2ED7160-37C0-40CC-ADD4-BBF6B8B28A4B}"/>
              </a:ext>
            </a:extLst>
          </p:cNvPr>
          <p:cNvSpPr txBox="1"/>
          <p:nvPr/>
        </p:nvSpPr>
        <p:spPr>
          <a:xfrm>
            <a:off x="10899431" y="5554331"/>
            <a:ext cx="108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Día 10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A2B98DED-1357-4CD1-99A6-239450060E27}"/>
              </a:ext>
            </a:extLst>
          </p:cNvPr>
          <p:cNvSpPr txBox="1"/>
          <p:nvPr/>
        </p:nvSpPr>
        <p:spPr>
          <a:xfrm>
            <a:off x="454280" y="1105576"/>
            <a:ext cx="174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Recepción información  de medición de hidrocarburos</a:t>
            </a:r>
          </a:p>
        </p:txBody>
      </p:sp>
      <p:cxnSp>
        <p:nvCxnSpPr>
          <p:cNvPr id="80" name="Conector recto de flecha 79">
            <a:extLst>
              <a:ext uri="{FF2B5EF4-FFF2-40B4-BE49-F238E27FC236}">
                <a16:creationId xmlns:a16="http://schemas.microsoft.com/office/drawing/2014/main" id="{E5DCF36E-B6F1-4097-936B-71FC6CFB33CB}"/>
              </a:ext>
            </a:extLst>
          </p:cNvPr>
          <p:cNvCxnSpPr>
            <a:cxnSpLocks/>
            <a:stCxn id="65" idx="3"/>
            <a:endCxn id="9" idx="1"/>
          </p:cNvCxnSpPr>
          <p:nvPr/>
        </p:nvCxnSpPr>
        <p:spPr>
          <a:xfrm>
            <a:off x="1835852" y="736244"/>
            <a:ext cx="375314" cy="15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EA347843-4F62-46FF-80C8-A1D965C0A2D1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3539897" y="730727"/>
            <a:ext cx="610228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7716D835-66AC-41AE-90F6-32CB3BA0D29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539897" y="737816"/>
            <a:ext cx="632554" cy="10930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C0438900-B139-401A-86CE-A624E1FB72C1}"/>
              </a:ext>
            </a:extLst>
          </p:cNvPr>
          <p:cNvCxnSpPr>
            <a:cxnSpLocks/>
          </p:cNvCxnSpPr>
          <p:nvPr/>
        </p:nvCxnSpPr>
        <p:spPr>
          <a:xfrm flipV="1">
            <a:off x="7891987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6" name="Imagen 85">
            <a:extLst>
              <a:ext uri="{FF2B5EF4-FFF2-40B4-BE49-F238E27FC236}">
                <a16:creationId xmlns:a16="http://schemas.microsoft.com/office/drawing/2014/main" id="{B358944E-1A51-43F7-A384-6D75E8ADD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12"/>
          <a:stretch/>
        </p:blipFill>
        <p:spPr>
          <a:xfrm>
            <a:off x="10467071" y="3688615"/>
            <a:ext cx="1368282" cy="862605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5295CDA5-BCE9-4B6A-AE08-0B8BFE2CC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86"/>
          <a:stretch/>
        </p:blipFill>
        <p:spPr>
          <a:xfrm>
            <a:off x="10804197" y="4352784"/>
            <a:ext cx="1331330" cy="760689"/>
          </a:xfrm>
          <a:prstGeom prst="rect">
            <a:avLst/>
          </a:prstGeom>
        </p:spPr>
      </p:pic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3B52A10A-E304-466E-94B6-0FC069550507}"/>
              </a:ext>
            </a:extLst>
          </p:cNvPr>
          <p:cNvCxnSpPr>
            <a:cxnSpLocks/>
          </p:cNvCxnSpPr>
          <p:nvPr/>
        </p:nvCxnSpPr>
        <p:spPr>
          <a:xfrm flipV="1">
            <a:off x="9932394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12D8CFA5-A526-428A-B989-34D530BC3489}"/>
              </a:ext>
            </a:extLst>
          </p:cNvPr>
          <p:cNvCxnSpPr>
            <a:cxnSpLocks/>
          </p:cNvCxnSpPr>
          <p:nvPr/>
        </p:nvCxnSpPr>
        <p:spPr>
          <a:xfrm flipV="1">
            <a:off x="5820741" y="4356481"/>
            <a:ext cx="689844" cy="708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Título 39">
            <a:extLst>
              <a:ext uri="{FF2B5EF4-FFF2-40B4-BE49-F238E27FC236}">
                <a16:creationId xmlns:a16="http://schemas.microsoft.com/office/drawing/2014/main" id="{36C40732-2975-46BA-8C47-0F618022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17556" y="2909486"/>
            <a:ext cx="6224026" cy="504291"/>
          </a:xfrm>
        </p:spPr>
        <p:txBody>
          <a:bodyPr/>
          <a:lstStyle/>
          <a:p>
            <a:r>
              <a:rPr lang="es-MX" sz="1400" b="0" dirty="0"/>
              <a:t>PARTICIPACIÓN DE LA CNH DENTRO DEL PROCESO DE REPORTE AL FONDO MEXICANO DEL PETROLEO PARA CONTRATOS TIPO PRODUCCIÓN COMPARTIDA</a:t>
            </a:r>
            <a:endParaRPr lang="es-MX" sz="14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7A0C008-B5DC-4912-A9CC-CB4C6DA2BB17}"/>
              </a:ext>
            </a:extLst>
          </p:cNvPr>
          <p:cNvSpPr txBox="1"/>
          <p:nvPr/>
        </p:nvSpPr>
        <p:spPr>
          <a:xfrm>
            <a:off x="2182552" y="1176338"/>
            <a:ext cx="14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Envío de información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3466ABCA-99D4-4816-8D6A-C8667963F3A6}"/>
              </a:ext>
            </a:extLst>
          </p:cNvPr>
          <p:cNvSpPr/>
          <p:nvPr/>
        </p:nvSpPr>
        <p:spPr>
          <a:xfrm>
            <a:off x="4150125" y="1926867"/>
            <a:ext cx="1494382" cy="75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Comercialización de Producción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3DE1818-6B91-4484-BF3D-DD9FBC6EA16C}"/>
              </a:ext>
            </a:extLst>
          </p:cNvPr>
          <p:cNvSpPr/>
          <p:nvPr/>
        </p:nvSpPr>
        <p:spPr>
          <a:xfrm>
            <a:off x="6631312" y="1926867"/>
            <a:ext cx="1494382" cy="7542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Dirección General de Finanzas, Adquisiciones y Servicios</a:t>
            </a:r>
          </a:p>
        </p:txBody>
      </p: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76D994C5-20FC-4BB8-BFF6-2E310BA4E2F8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>
            <a:off x="5644507" y="2304014"/>
            <a:ext cx="98680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9" name="Imagen 58">
            <a:extLst>
              <a:ext uri="{FF2B5EF4-FFF2-40B4-BE49-F238E27FC236}">
                <a16:creationId xmlns:a16="http://schemas.microsoft.com/office/drawing/2014/main" id="{FA5C1B9C-743C-4A4C-8928-DD22D552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40" y="3175274"/>
            <a:ext cx="1657150" cy="683754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AFD767C5-EBBF-48FD-AB42-93E28E507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57" y="1992283"/>
            <a:ext cx="1919117" cy="615878"/>
          </a:xfrm>
          <a:prstGeom prst="rect">
            <a:avLst/>
          </a:prstGeom>
        </p:spPr>
      </p:pic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4FA1CC51-D6A1-4FAB-A0EA-E38E7FC0E0C8}"/>
              </a:ext>
            </a:extLst>
          </p:cNvPr>
          <p:cNvCxnSpPr>
            <a:cxnSpLocks/>
            <a:stCxn id="52" idx="2"/>
            <a:endCxn id="60" idx="0"/>
          </p:cNvCxnSpPr>
          <p:nvPr/>
        </p:nvCxnSpPr>
        <p:spPr>
          <a:xfrm>
            <a:off x="4897316" y="2681161"/>
            <a:ext cx="11049" cy="107647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CFFFA7B-59A9-4C74-8071-41A258C15D1E}"/>
              </a:ext>
            </a:extLst>
          </p:cNvPr>
          <p:cNvSpPr txBox="1"/>
          <p:nvPr/>
        </p:nvSpPr>
        <p:spPr>
          <a:xfrm>
            <a:off x="6666873" y="2649967"/>
            <a:ext cx="14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Remite factura por tipo de Hidrocarburo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E877AA9A-72C3-452B-806B-894BBE4B7B65}"/>
              </a:ext>
            </a:extLst>
          </p:cNvPr>
          <p:cNvSpPr txBox="1"/>
          <p:nvPr/>
        </p:nvSpPr>
        <p:spPr>
          <a:xfrm>
            <a:off x="3550118" y="2698655"/>
            <a:ext cx="147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Revisa y Remite factura por tipo de Hidrocarburo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B2CEA68C-6DB3-42E5-983F-8EDFAB5CB926}"/>
              </a:ext>
            </a:extLst>
          </p:cNvPr>
          <p:cNvSpPr/>
          <p:nvPr/>
        </p:nvSpPr>
        <p:spPr>
          <a:xfrm>
            <a:off x="937564" y="2553177"/>
            <a:ext cx="2326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Remite, actas de entrega, actas de venta y determinación de precios.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58EC2E04-7457-4CD4-82AF-5400790208AF}"/>
              </a:ext>
            </a:extLst>
          </p:cNvPr>
          <p:cNvSpPr/>
          <p:nvPr/>
        </p:nvSpPr>
        <p:spPr>
          <a:xfrm>
            <a:off x="971678" y="3944328"/>
            <a:ext cx="2326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Remite, actas de entrega, actas de venta y determinación de precios.</a:t>
            </a:r>
          </a:p>
        </p:txBody>
      </p:sp>
      <p:cxnSp>
        <p:nvCxnSpPr>
          <p:cNvPr id="91" name="Conector: angular 90">
            <a:extLst>
              <a:ext uri="{FF2B5EF4-FFF2-40B4-BE49-F238E27FC236}">
                <a16:creationId xmlns:a16="http://schemas.microsoft.com/office/drawing/2014/main" id="{50C301BC-CD8E-4A0B-8A59-0BA5CD536D0B}"/>
              </a:ext>
            </a:extLst>
          </p:cNvPr>
          <p:cNvCxnSpPr>
            <a:cxnSpLocks/>
            <a:stCxn id="59" idx="3"/>
            <a:endCxn id="52" idx="1"/>
          </p:cNvCxnSpPr>
          <p:nvPr/>
        </p:nvCxnSpPr>
        <p:spPr>
          <a:xfrm flipV="1">
            <a:off x="2929290" y="2304014"/>
            <a:ext cx="1220835" cy="121313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2" name="Conector recto de flecha 91">
            <a:extLst>
              <a:ext uri="{FF2B5EF4-FFF2-40B4-BE49-F238E27FC236}">
                <a16:creationId xmlns:a16="http://schemas.microsoft.com/office/drawing/2014/main" id="{680A804E-C332-4FBA-8126-B6602E6669FE}"/>
              </a:ext>
            </a:extLst>
          </p:cNvPr>
          <p:cNvCxnSpPr>
            <a:cxnSpLocks/>
            <a:stCxn id="66" idx="3"/>
            <a:endCxn id="52" idx="1"/>
          </p:cNvCxnSpPr>
          <p:nvPr/>
        </p:nvCxnSpPr>
        <p:spPr>
          <a:xfrm>
            <a:off x="3060274" y="2300222"/>
            <a:ext cx="1089851" cy="379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3" name="Imagen 92">
            <a:hlinkClick r:id="rId9" action="ppaction://hlinksldjump"/>
            <a:extLst>
              <a:ext uri="{FF2B5EF4-FFF2-40B4-BE49-F238E27FC236}">
                <a16:creationId xmlns:a16="http://schemas.microsoft.com/office/drawing/2014/main" id="{F831933C-35C7-4EDD-8EE6-A202F95D0A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5708" y="6054192"/>
            <a:ext cx="603066" cy="259892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6" name="Vista general de diapositiva 25">
                <a:extLst>
                  <a:ext uri="{FF2B5EF4-FFF2-40B4-BE49-F238E27FC236}">
                    <a16:creationId xmlns:a16="http://schemas.microsoft.com/office/drawing/2014/main" id="{35E7524B-2774-4C13-A075-56F476E04D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6726117"/>
                  </p:ext>
                </p:extLst>
              </p:nvPr>
            </p:nvGraphicFramePr>
            <p:xfrm>
              <a:off x="10861497" y="6043356"/>
              <a:ext cx="540370" cy="303958"/>
            </p:xfrm>
            <a:graphic>
              <a:graphicData uri="http://schemas.microsoft.com/office/powerpoint/2016/slidezoom">
                <pslz:sldZm>
                  <pslz:sldZmObj sldId="836" cId="1966516226">
                    <pslz:zmPr id="{D168EBD8-7429-4A2E-BAD5-A1C555791773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0370" cy="30395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6" name="Vista general de diapositiva 2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E7524B-2774-4C13-A075-56F476E04D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61497" y="6043356"/>
                <a:ext cx="540370" cy="3039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246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Índice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c 26">
            <a:extLst>
              <a:ext uri="{FF2B5EF4-FFF2-40B4-BE49-F238E27FC236}">
                <a16:creationId xmlns:a16="http://schemas.microsoft.com/office/drawing/2014/main" id="{DAE3372B-D675-48FD-BA22-C94CB5AE738F}"/>
              </a:ext>
            </a:extLst>
          </p:cNvPr>
          <p:cNvSpPr>
            <a:spLocks noChangeAspect="1"/>
          </p:cNvSpPr>
          <p:nvPr/>
        </p:nvSpPr>
        <p:spPr>
          <a:xfrm>
            <a:off x="2814177" y="2340608"/>
            <a:ext cx="2608891" cy="2608891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kern="0">
              <a:solidFill>
                <a:sysClr val="windowText" lastClr="000000"/>
              </a:solidFill>
            </a:endParaRPr>
          </a:p>
        </p:txBody>
      </p:sp>
      <p:sp>
        <p:nvSpPr>
          <p:cNvPr id="7" name="Arc 27">
            <a:extLst>
              <a:ext uri="{FF2B5EF4-FFF2-40B4-BE49-F238E27FC236}">
                <a16:creationId xmlns:a16="http://schemas.microsoft.com/office/drawing/2014/main" id="{6EFF9FE2-AE6F-442F-B498-F2B8F5086726}"/>
              </a:ext>
            </a:extLst>
          </p:cNvPr>
          <p:cNvSpPr>
            <a:spLocks noChangeAspect="1"/>
          </p:cNvSpPr>
          <p:nvPr/>
        </p:nvSpPr>
        <p:spPr>
          <a:xfrm rot="7470034">
            <a:off x="2730993" y="2690211"/>
            <a:ext cx="1960098" cy="1960098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rc 28">
            <a:extLst>
              <a:ext uri="{FF2B5EF4-FFF2-40B4-BE49-F238E27FC236}">
                <a16:creationId xmlns:a16="http://schemas.microsoft.com/office/drawing/2014/main" id="{3E555CDA-EE0E-4156-B333-EEC2FF87E3ED}"/>
              </a:ext>
            </a:extLst>
          </p:cNvPr>
          <p:cNvSpPr>
            <a:spLocks noChangeAspect="1"/>
          </p:cNvSpPr>
          <p:nvPr/>
        </p:nvSpPr>
        <p:spPr>
          <a:xfrm rot="10507968">
            <a:off x="1801205" y="1760421"/>
            <a:ext cx="3819677" cy="3819677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66F916E4-8F7C-45DA-9974-DFBF6ED5F622}"/>
              </a:ext>
            </a:extLst>
          </p:cNvPr>
          <p:cNvSpPr>
            <a:spLocks noChangeAspect="1"/>
          </p:cNvSpPr>
          <p:nvPr/>
        </p:nvSpPr>
        <p:spPr>
          <a:xfrm>
            <a:off x="4370900" y="1767304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3EDBC513-5B4E-47EB-BFB3-C53AC8FCA1B7}"/>
              </a:ext>
            </a:extLst>
          </p:cNvPr>
          <p:cNvSpPr>
            <a:spLocks noChangeAspect="1"/>
          </p:cNvSpPr>
          <p:nvPr/>
        </p:nvSpPr>
        <p:spPr>
          <a:xfrm>
            <a:off x="5047573" y="2365815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F72D4E85-FBAB-4462-9CF1-23BD4B419DAF}"/>
              </a:ext>
            </a:extLst>
          </p:cNvPr>
          <p:cNvSpPr>
            <a:spLocks noChangeAspect="1"/>
          </p:cNvSpPr>
          <p:nvPr/>
        </p:nvSpPr>
        <p:spPr>
          <a:xfrm>
            <a:off x="5360955" y="3153640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4D891426-8A6C-4C3A-B79A-DA2B05FC8601}"/>
              </a:ext>
            </a:extLst>
          </p:cNvPr>
          <p:cNvSpPr/>
          <p:nvPr/>
        </p:nvSpPr>
        <p:spPr bwMode="auto">
          <a:xfrm>
            <a:off x="5158384" y="1620127"/>
            <a:ext cx="4739920" cy="432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marL="0" marR="0" indent="0" defTabSz="9144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Antecedentes</a:t>
            </a: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4159582C-435C-43A3-9CD7-24E5AAFAC941}"/>
              </a:ext>
            </a:extLst>
          </p:cNvPr>
          <p:cNvSpPr/>
          <p:nvPr/>
        </p:nvSpPr>
        <p:spPr bwMode="auto">
          <a:xfrm>
            <a:off x="5776036" y="2305662"/>
            <a:ext cx="4957840" cy="43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Contratos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EF481B0-8784-4803-BE28-4ACBED98ED89}"/>
              </a:ext>
            </a:extLst>
          </p:cNvPr>
          <p:cNvSpPr/>
          <p:nvPr/>
        </p:nvSpPr>
        <p:spPr bwMode="auto">
          <a:xfrm>
            <a:off x="6063159" y="3145221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Asignaciones</a:t>
            </a: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69F3709C-183B-48E0-9E02-541B37E72F52}"/>
              </a:ext>
            </a:extLst>
          </p:cNvPr>
          <p:cNvSpPr>
            <a:spLocks noChangeAspect="1"/>
          </p:cNvSpPr>
          <p:nvPr/>
        </p:nvSpPr>
        <p:spPr>
          <a:xfrm>
            <a:off x="5315158" y="4052351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CC00A9-8C1F-4680-A86F-0D3D8AE7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08" y="3145167"/>
            <a:ext cx="999771" cy="999771"/>
          </a:xfrm>
          <a:prstGeom prst="rect">
            <a:avLst/>
          </a:prstGeom>
        </p:spPr>
      </p:pic>
      <p:sp>
        <p:nvSpPr>
          <p:cNvPr id="19" name="Rectangle 39">
            <a:extLst>
              <a:ext uri="{FF2B5EF4-FFF2-40B4-BE49-F238E27FC236}">
                <a16:creationId xmlns:a16="http://schemas.microsoft.com/office/drawing/2014/main" id="{2AE80C3E-BDE9-402F-8623-9852BA2545C3}"/>
              </a:ext>
            </a:extLst>
          </p:cNvPr>
          <p:cNvSpPr/>
          <p:nvPr/>
        </p:nvSpPr>
        <p:spPr bwMode="auto">
          <a:xfrm>
            <a:off x="5888996" y="4015634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3270163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8008539-9329-4E5C-B2BA-4F733022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EL SEGUIMIENTO OPERATIVO A LOS PLANES Y PROGRAMAS ASOCIADOS A LOS CONTRATOS PARA LA EXPLORACIÓN Y EXTRACCIÓN</a:t>
            </a:r>
            <a:endParaRPr lang="es-MX" sz="2200" i="1" cap="all" dirty="0"/>
          </a:p>
        </p:txBody>
      </p:sp>
      <p:pic>
        <p:nvPicPr>
          <p:cNvPr id="5" name="Imagen 4">
            <a:hlinkClick r:id="rId2" action="ppaction://hlinksldjump"/>
            <a:extLst>
              <a:ext uri="{FF2B5EF4-FFF2-40B4-BE49-F238E27FC236}">
                <a16:creationId xmlns:a16="http://schemas.microsoft.com/office/drawing/2014/main" id="{D7439F5F-C62D-40F7-8411-7A03E08E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758" y="46559"/>
            <a:ext cx="1640451" cy="7013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789A5D4-8137-4E97-AE17-36AF97D04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828355"/>
            <a:ext cx="11880850" cy="54194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8664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2ABF97-85D5-49DA-9A6C-239FB915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436" y="1982553"/>
            <a:ext cx="6561744" cy="3922295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8008539-9329-4E5C-B2BA-4F733022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dirty="0"/>
              <a:t>ADICIONAL AL SEGUIMIENTO OPERATIVO QUE SE REALIZA A LOS PLANES Y PROGRAMAS SE TIENEN INDICADORES PARA LAS PRINCIPALES ACTIVIDADES</a:t>
            </a:r>
            <a:endParaRPr lang="es-MX" sz="2200" i="1" cap="all" dirty="0"/>
          </a:p>
        </p:txBody>
      </p:sp>
      <p:pic>
        <p:nvPicPr>
          <p:cNvPr id="4" name="Imagen 3">
            <a:hlinkClick r:id="rId3" action="ppaction://hlinksldjump"/>
            <a:extLst>
              <a:ext uri="{FF2B5EF4-FFF2-40B4-BE49-F238E27FC236}">
                <a16:creationId xmlns:a16="http://schemas.microsoft.com/office/drawing/2014/main" id="{FEFF41C5-F116-4CCF-BBEA-B8B9E8679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757" y="46559"/>
            <a:ext cx="1640451" cy="70135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5F94F99-97E0-4007-ACA9-CC6691EE6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20" y="800985"/>
            <a:ext cx="6640694" cy="396948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91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Índice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c 26">
            <a:extLst>
              <a:ext uri="{FF2B5EF4-FFF2-40B4-BE49-F238E27FC236}">
                <a16:creationId xmlns:a16="http://schemas.microsoft.com/office/drawing/2014/main" id="{DAE3372B-D675-48FD-BA22-C94CB5AE738F}"/>
              </a:ext>
            </a:extLst>
          </p:cNvPr>
          <p:cNvSpPr>
            <a:spLocks noChangeAspect="1"/>
          </p:cNvSpPr>
          <p:nvPr/>
        </p:nvSpPr>
        <p:spPr>
          <a:xfrm>
            <a:off x="2814177" y="2340608"/>
            <a:ext cx="2608891" cy="2608891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kern="0">
              <a:solidFill>
                <a:sysClr val="windowText" lastClr="000000"/>
              </a:solidFill>
            </a:endParaRPr>
          </a:p>
        </p:txBody>
      </p:sp>
      <p:sp>
        <p:nvSpPr>
          <p:cNvPr id="7" name="Arc 27">
            <a:extLst>
              <a:ext uri="{FF2B5EF4-FFF2-40B4-BE49-F238E27FC236}">
                <a16:creationId xmlns:a16="http://schemas.microsoft.com/office/drawing/2014/main" id="{6EFF9FE2-AE6F-442F-B498-F2B8F5086726}"/>
              </a:ext>
            </a:extLst>
          </p:cNvPr>
          <p:cNvSpPr>
            <a:spLocks noChangeAspect="1"/>
          </p:cNvSpPr>
          <p:nvPr/>
        </p:nvSpPr>
        <p:spPr>
          <a:xfrm rot="7470034">
            <a:off x="2730993" y="2690211"/>
            <a:ext cx="1960098" cy="1960098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rc 28">
            <a:extLst>
              <a:ext uri="{FF2B5EF4-FFF2-40B4-BE49-F238E27FC236}">
                <a16:creationId xmlns:a16="http://schemas.microsoft.com/office/drawing/2014/main" id="{3E555CDA-EE0E-4156-B333-EEC2FF87E3ED}"/>
              </a:ext>
            </a:extLst>
          </p:cNvPr>
          <p:cNvSpPr>
            <a:spLocks noChangeAspect="1"/>
          </p:cNvSpPr>
          <p:nvPr/>
        </p:nvSpPr>
        <p:spPr>
          <a:xfrm rot="10507968">
            <a:off x="1801205" y="1760421"/>
            <a:ext cx="3819677" cy="3819677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66F916E4-8F7C-45DA-9974-DFBF6ED5F622}"/>
              </a:ext>
            </a:extLst>
          </p:cNvPr>
          <p:cNvSpPr>
            <a:spLocks noChangeAspect="1"/>
          </p:cNvSpPr>
          <p:nvPr/>
        </p:nvSpPr>
        <p:spPr>
          <a:xfrm>
            <a:off x="4370900" y="1767304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3EDBC513-5B4E-47EB-BFB3-C53AC8FCA1B7}"/>
              </a:ext>
            </a:extLst>
          </p:cNvPr>
          <p:cNvSpPr>
            <a:spLocks noChangeAspect="1"/>
          </p:cNvSpPr>
          <p:nvPr/>
        </p:nvSpPr>
        <p:spPr>
          <a:xfrm>
            <a:off x="5047573" y="2365815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F72D4E85-FBAB-4462-9CF1-23BD4B419DAF}"/>
              </a:ext>
            </a:extLst>
          </p:cNvPr>
          <p:cNvSpPr>
            <a:spLocks noChangeAspect="1"/>
          </p:cNvSpPr>
          <p:nvPr/>
        </p:nvSpPr>
        <p:spPr>
          <a:xfrm>
            <a:off x="5360955" y="3153640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4D891426-8A6C-4C3A-B79A-DA2B05FC8601}"/>
              </a:ext>
            </a:extLst>
          </p:cNvPr>
          <p:cNvSpPr/>
          <p:nvPr/>
        </p:nvSpPr>
        <p:spPr bwMode="auto">
          <a:xfrm>
            <a:off x="5158384" y="1620127"/>
            <a:ext cx="4739920" cy="432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marL="0" marR="0" indent="0" defTabSz="9144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Antecedentes</a:t>
            </a: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4159582C-435C-43A3-9CD7-24E5AAFAC941}"/>
              </a:ext>
            </a:extLst>
          </p:cNvPr>
          <p:cNvSpPr/>
          <p:nvPr/>
        </p:nvSpPr>
        <p:spPr bwMode="auto">
          <a:xfrm>
            <a:off x="5776036" y="2305662"/>
            <a:ext cx="4957840" cy="43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Contratos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EF481B0-8784-4803-BE28-4ACBED98ED89}"/>
              </a:ext>
            </a:extLst>
          </p:cNvPr>
          <p:cNvSpPr/>
          <p:nvPr/>
        </p:nvSpPr>
        <p:spPr bwMode="auto">
          <a:xfrm>
            <a:off x="6063159" y="3145221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Asignaciones</a:t>
            </a: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69F3709C-183B-48E0-9E02-541B37E72F52}"/>
              </a:ext>
            </a:extLst>
          </p:cNvPr>
          <p:cNvSpPr>
            <a:spLocks noChangeAspect="1"/>
          </p:cNvSpPr>
          <p:nvPr/>
        </p:nvSpPr>
        <p:spPr>
          <a:xfrm>
            <a:off x="5315158" y="4052351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CC00A9-8C1F-4680-A86F-0D3D8AE7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08" y="3145167"/>
            <a:ext cx="999771" cy="999771"/>
          </a:xfrm>
          <a:prstGeom prst="rect">
            <a:avLst/>
          </a:prstGeom>
        </p:spPr>
      </p:pic>
      <p:sp>
        <p:nvSpPr>
          <p:cNvPr id="19" name="Rectangle 39">
            <a:extLst>
              <a:ext uri="{FF2B5EF4-FFF2-40B4-BE49-F238E27FC236}">
                <a16:creationId xmlns:a16="http://schemas.microsoft.com/office/drawing/2014/main" id="{2AE80C3E-BDE9-402F-8623-9852BA2545C3}"/>
              </a:ext>
            </a:extLst>
          </p:cNvPr>
          <p:cNvSpPr/>
          <p:nvPr/>
        </p:nvSpPr>
        <p:spPr bwMode="auto">
          <a:xfrm>
            <a:off x="5888996" y="4015634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26707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¿Qué es UNA ASIGNACIÓN PETROLERA?</a:t>
            </a: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0DF80DC8-7303-40FE-BE2A-04489CD34BB1}"/>
              </a:ext>
            </a:extLst>
          </p:cNvPr>
          <p:cNvSpPr txBox="1">
            <a:spLocks/>
          </p:cNvSpPr>
          <p:nvPr/>
        </p:nvSpPr>
        <p:spPr>
          <a:xfrm>
            <a:off x="407301" y="1246266"/>
            <a:ext cx="7244449" cy="234000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s-MX" altLang="es-MX" sz="192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 el documento que el Estado le otorga (por conducto de la SENER) a las Empresas Productivas del Estado para la realización de actividades de Exploración y Extracción de Hidrocarburos.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es-MX" altLang="es-MX" sz="192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s-MX" altLang="es-MX" sz="192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Durante el proceso de la Reforma, SENER otorgó a Petróleos Mexicanos en el marco de la Ronda Cero 489 Asignaciones.</a:t>
            </a:r>
            <a:endParaRPr lang="es-MX" sz="1440" dirty="0">
              <a:latin typeface="+mn-lt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89C42A8-642C-4814-9A18-E3F888EBD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932185"/>
              </p:ext>
            </p:extLst>
          </p:nvPr>
        </p:nvGraphicFramePr>
        <p:xfrm>
          <a:off x="1825217" y="4077222"/>
          <a:ext cx="3657600" cy="200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B162F0B-C0EC-408C-AB5D-3FBD92ED0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63" t="13341" r="61025" b="24123"/>
          <a:stretch/>
        </p:blipFill>
        <p:spPr>
          <a:xfrm>
            <a:off x="7922662" y="1356188"/>
            <a:ext cx="3108737" cy="39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03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5B106D0-E90D-4F60-8469-9013DA3D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232F9-4141-0D4A-B0DE-3C6A5D0A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A1BA51D-A37E-441F-BF43-D86D5B3F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" y="46558"/>
            <a:ext cx="9669896" cy="504291"/>
          </a:xfrm>
        </p:spPr>
        <p:txBody>
          <a:bodyPr>
            <a:noAutofit/>
          </a:bodyPr>
          <a:lstStyle/>
          <a:p>
            <a:r>
              <a:rPr lang="es-MX" sz="2200" b="0" cap="all" dirty="0"/>
              <a:t>Los Títulos de Asignación contienen 19 numerales, los cuales pueden dividirse en 5 elementos y Anexos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F7B35432-712C-47AB-9467-A2DF8728162E}"/>
              </a:ext>
            </a:extLst>
          </p:cNvPr>
          <p:cNvSpPr txBox="1"/>
          <p:nvPr/>
        </p:nvSpPr>
        <p:spPr>
          <a:xfrm>
            <a:off x="228889" y="1431673"/>
            <a:ext cx="520517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es-ES" sz="1600" b="1" dirty="0">
                <a:solidFill>
                  <a:srgbClr val="002060"/>
                </a:solidFill>
              </a:rPr>
              <a:t>Técnicas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CF15CBB-4F5E-4E6A-968B-48AA9DBAE4D3}"/>
              </a:ext>
            </a:extLst>
          </p:cNvPr>
          <p:cNvSpPr/>
          <p:nvPr/>
        </p:nvSpPr>
        <p:spPr>
          <a:xfrm>
            <a:off x="7340534" y="3355665"/>
            <a:ext cx="35948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endParaRPr lang="es-ES" sz="14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92AD0FCD-DC6C-49C2-9B90-2A9169587246}"/>
              </a:ext>
            </a:extLst>
          </p:cNvPr>
          <p:cNvSpPr/>
          <p:nvPr/>
        </p:nvSpPr>
        <p:spPr>
          <a:xfrm>
            <a:off x="5603019" y="1431673"/>
            <a:ext cx="3165295" cy="3320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tx1"/>
              </a:solidFill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1DA7BCAD-C0C8-4917-A034-BBCF1985CEA4}"/>
              </a:ext>
            </a:extLst>
          </p:cNvPr>
          <p:cNvSpPr/>
          <p:nvPr/>
        </p:nvSpPr>
        <p:spPr>
          <a:xfrm>
            <a:off x="5603019" y="1874553"/>
            <a:ext cx="3165295" cy="7185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A433373-1103-44D4-A37E-4A10E2FF3146}"/>
              </a:ext>
            </a:extLst>
          </p:cNvPr>
          <p:cNvSpPr txBox="1"/>
          <p:nvPr/>
        </p:nvSpPr>
        <p:spPr>
          <a:xfrm>
            <a:off x="5603019" y="1425209"/>
            <a:ext cx="3165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1600" b="1" dirty="0">
                <a:solidFill>
                  <a:srgbClr val="002060"/>
                </a:solidFill>
              </a:rPr>
              <a:t>Económicas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B595690D-F2C5-45C6-A303-1D9A4AA1030B}"/>
              </a:ext>
            </a:extLst>
          </p:cNvPr>
          <p:cNvSpPr/>
          <p:nvPr/>
        </p:nvSpPr>
        <p:spPr>
          <a:xfrm>
            <a:off x="342789" y="4739200"/>
            <a:ext cx="335375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endParaRPr lang="es-ES" sz="12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FD8B915B-1584-45D9-9A26-C103F01A20DD}"/>
              </a:ext>
            </a:extLst>
          </p:cNvPr>
          <p:cNvSpPr/>
          <p:nvPr/>
        </p:nvSpPr>
        <p:spPr>
          <a:xfrm>
            <a:off x="246274" y="3781383"/>
            <a:ext cx="5187786" cy="15939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600">
              <a:solidFill>
                <a:schemeClr val="bg1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BAF6F18-A122-49F2-8AD7-0CCF57EA6A02}"/>
              </a:ext>
            </a:extLst>
          </p:cNvPr>
          <p:cNvSpPr txBox="1"/>
          <p:nvPr/>
        </p:nvSpPr>
        <p:spPr>
          <a:xfrm>
            <a:off x="229394" y="3811051"/>
            <a:ext cx="26555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dirty="0">
                <a:solidFill>
                  <a:srgbClr val="002060"/>
                </a:solidFill>
              </a:rPr>
              <a:t>1. Objeto y Área de Asignación</a:t>
            </a:r>
          </a:p>
          <a:p>
            <a:pPr lvl="0"/>
            <a:r>
              <a:rPr lang="es-ES" sz="1400" dirty="0">
                <a:solidFill>
                  <a:srgbClr val="002060"/>
                </a:solidFill>
              </a:rPr>
              <a:t>2. Propiedad de los Hidrocarburos</a:t>
            </a:r>
          </a:p>
          <a:p>
            <a:pPr lvl="0" algn="just"/>
            <a:r>
              <a:rPr lang="es-ES" sz="1400" dirty="0">
                <a:solidFill>
                  <a:srgbClr val="002060"/>
                </a:solidFill>
              </a:rPr>
              <a:t>3. Definiciones</a:t>
            </a:r>
          </a:p>
          <a:p>
            <a:pPr algn="just"/>
            <a:r>
              <a:rPr lang="es-MX" sz="1400" dirty="0">
                <a:solidFill>
                  <a:srgbClr val="002060"/>
                </a:solidFill>
              </a:rPr>
              <a:t>4. Vigencia</a:t>
            </a:r>
          </a:p>
          <a:p>
            <a:pPr algn="just"/>
            <a:r>
              <a:rPr lang="es-MX" sz="1400" dirty="0">
                <a:solidFill>
                  <a:srgbClr val="002060"/>
                </a:solidFill>
              </a:rPr>
              <a:t>5. Términos y Condiciones</a:t>
            </a:r>
          </a:p>
          <a:p>
            <a:pPr algn="just"/>
            <a:r>
              <a:rPr lang="es-MX" sz="1400" dirty="0">
                <a:solidFill>
                  <a:srgbClr val="002060"/>
                </a:solidFill>
              </a:rPr>
              <a:t>7. Condiciones para la prórroga</a:t>
            </a:r>
          </a:p>
          <a:p>
            <a:pPr algn="just"/>
            <a:r>
              <a:rPr lang="es-MX" sz="1400" dirty="0">
                <a:solidFill>
                  <a:srgbClr val="002060"/>
                </a:solidFill>
              </a:rPr>
              <a:t>10. Modificación de la Asignación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5722E11-62CD-45BF-B4EB-2E70F86F4E80}"/>
              </a:ext>
            </a:extLst>
          </p:cNvPr>
          <p:cNvSpPr/>
          <p:nvPr/>
        </p:nvSpPr>
        <p:spPr>
          <a:xfrm>
            <a:off x="5640994" y="2015730"/>
            <a:ext cx="3127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rgbClr val="002060"/>
                </a:solidFill>
              </a:rPr>
              <a:t>9.   Contenido Nacional</a:t>
            </a:r>
          </a:p>
          <a:p>
            <a:pPr algn="just"/>
            <a:r>
              <a:rPr lang="es-ES" sz="1400" dirty="0">
                <a:solidFill>
                  <a:srgbClr val="002060"/>
                </a:solidFill>
              </a:rPr>
              <a:t>16. Desarrollo de la Industrial Nacional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46B50DD8-22B1-44E5-9C91-F3AD42CEAB88}"/>
              </a:ext>
            </a:extLst>
          </p:cNvPr>
          <p:cNvSpPr txBox="1"/>
          <p:nvPr/>
        </p:nvSpPr>
        <p:spPr>
          <a:xfrm>
            <a:off x="5603021" y="3898097"/>
            <a:ext cx="3165294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es-ES" b="1" dirty="0">
                <a:solidFill>
                  <a:srgbClr val="002060"/>
                </a:solidFill>
              </a:rPr>
              <a:t>Ambientales / Sociales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B9ABFA-A1BF-4143-94B3-E4C057DAEA44}"/>
              </a:ext>
            </a:extLst>
          </p:cNvPr>
          <p:cNvSpPr txBox="1"/>
          <p:nvPr/>
        </p:nvSpPr>
        <p:spPr>
          <a:xfrm>
            <a:off x="5603018" y="4418731"/>
            <a:ext cx="3165297" cy="9565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s-MX"/>
            </a:defPPr>
            <a:lvl1pPr lvl="0" algn="ctr">
              <a:defRPr b="1"/>
            </a:lvl1pPr>
          </a:lstStyle>
          <a:p>
            <a:pPr algn="l"/>
            <a:r>
              <a:rPr lang="es-ES" sz="1400" b="0" dirty="0">
                <a:solidFill>
                  <a:srgbClr val="002060"/>
                </a:solidFill>
              </a:rPr>
              <a:t>17. Protección al Medio Ambiental</a:t>
            </a:r>
          </a:p>
          <a:p>
            <a:pPr algn="l"/>
            <a:r>
              <a:rPr lang="es-ES" sz="1400" b="0" dirty="0">
                <a:solidFill>
                  <a:srgbClr val="002060"/>
                </a:solidFill>
              </a:rPr>
              <a:t>18. Impacto Social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6CBBB712-E579-4FD3-91E1-14E6EDE95F19}"/>
              </a:ext>
            </a:extLst>
          </p:cNvPr>
          <p:cNvSpPr txBox="1"/>
          <p:nvPr/>
        </p:nvSpPr>
        <p:spPr>
          <a:xfrm>
            <a:off x="5603021" y="2789115"/>
            <a:ext cx="3165294" cy="37052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es-ES" b="1" dirty="0">
                <a:solidFill>
                  <a:srgbClr val="002060"/>
                </a:solidFill>
              </a:rPr>
              <a:t>Garantías / Seguros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6DF209E6-C82A-40EF-8109-53994414C3FC}"/>
              </a:ext>
            </a:extLst>
          </p:cNvPr>
          <p:cNvSpPr txBox="1"/>
          <p:nvPr/>
        </p:nvSpPr>
        <p:spPr>
          <a:xfrm>
            <a:off x="249712" y="3303157"/>
            <a:ext cx="5184347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MX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b="1" dirty="0">
                <a:solidFill>
                  <a:srgbClr val="002060"/>
                </a:solidFill>
              </a:rPr>
              <a:t>Legales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53006B0-0103-47B4-AEDB-78EC7A32AFF8}"/>
              </a:ext>
            </a:extLst>
          </p:cNvPr>
          <p:cNvSpPr txBox="1"/>
          <p:nvPr/>
        </p:nvSpPr>
        <p:spPr>
          <a:xfrm>
            <a:off x="5603021" y="3271935"/>
            <a:ext cx="3165294" cy="4266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s-MX"/>
            </a:defPPr>
            <a:lvl1pPr lvl="0" algn="ctr">
              <a:defRPr b="1">
                <a:solidFill>
                  <a:schemeClr val="bg1"/>
                </a:solidFill>
              </a:defRPr>
            </a:lvl1pPr>
          </a:lstStyle>
          <a:p>
            <a:pPr algn="l"/>
            <a:r>
              <a:rPr lang="es-ES" sz="1400" b="0" dirty="0">
                <a:solidFill>
                  <a:srgbClr val="002060"/>
                </a:solidFill>
              </a:rPr>
              <a:t>8. Garantías y Seguros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B0086461-A377-4A8C-9A68-094EEF0CE235}"/>
              </a:ext>
            </a:extLst>
          </p:cNvPr>
          <p:cNvSpPr/>
          <p:nvPr/>
        </p:nvSpPr>
        <p:spPr>
          <a:xfrm>
            <a:off x="2884966" y="3811051"/>
            <a:ext cx="25490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002060"/>
                </a:solidFill>
              </a:rPr>
              <a:t>12. Derechos del Asignatario</a:t>
            </a:r>
          </a:p>
          <a:p>
            <a:r>
              <a:rPr lang="es-MX" sz="1400" dirty="0">
                <a:solidFill>
                  <a:srgbClr val="002060"/>
                </a:solidFill>
              </a:rPr>
              <a:t>13. Obligaciones del Asignatario</a:t>
            </a:r>
          </a:p>
          <a:p>
            <a:r>
              <a:rPr lang="es-MX" sz="1400" dirty="0">
                <a:solidFill>
                  <a:srgbClr val="002060"/>
                </a:solidFill>
              </a:rPr>
              <a:t>14. Revocación de la Asignación</a:t>
            </a:r>
            <a:endParaRPr lang="es-ES" sz="1400" dirty="0">
              <a:solidFill>
                <a:srgbClr val="002060"/>
              </a:solidFill>
            </a:endParaRPr>
          </a:p>
          <a:p>
            <a:r>
              <a:rPr lang="es-ES" sz="1400" dirty="0">
                <a:solidFill>
                  <a:srgbClr val="002060"/>
                </a:solidFill>
              </a:rPr>
              <a:t>15. Sanciones</a:t>
            </a:r>
          </a:p>
          <a:p>
            <a:r>
              <a:rPr lang="es-ES" sz="1400" dirty="0">
                <a:solidFill>
                  <a:srgbClr val="002060"/>
                </a:solidFill>
              </a:rPr>
              <a:t>19. Propiedad de la información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EE6588A-4844-402E-8009-B3C2C283F43B}"/>
              </a:ext>
            </a:extLst>
          </p:cNvPr>
          <p:cNvSpPr txBox="1"/>
          <p:nvPr/>
        </p:nvSpPr>
        <p:spPr>
          <a:xfrm>
            <a:off x="228889" y="1869079"/>
            <a:ext cx="5205171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MX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s-ES" sz="1400" dirty="0">
                <a:solidFill>
                  <a:srgbClr val="002060"/>
                </a:solidFill>
              </a:rPr>
              <a:t>1. Objeto y área de asignación</a:t>
            </a:r>
          </a:p>
          <a:p>
            <a:pPr algn="l"/>
            <a:r>
              <a:rPr lang="es-ES" sz="1400" dirty="0">
                <a:solidFill>
                  <a:srgbClr val="002060"/>
                </a:solidFill>
              </a:rPr>
              <a:t>6. Condiciones y mecanismos para la reducción del área contractual</a:t>
            </a:r>
          </a:p>
          <a:p>
            <a:pPr algn="l"/>
            <a:r>
              <a:rPr lang="es-ES" sz="1400" dirty="0">
                <a:solidFill>
                  <a:srgbClr val="002060"/>
                </a:solidFill>
              </a:rPr>
              <a:t>11. Unificación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05FB1F2-40D2-45FC-80C0-899F0A90656E}"/>
              </a:ext>
            </a:extLst>
          </p:cNvPr>
          <p:cNvSpPr txBox="1"/>
          <p:nvPr/>
        </p:nvSpPr>
        <p:spPr>
          <a:xfrm>
            <a:off x="8937274" y="1438096"/>
            <a:ext cx="2803248" cy="338554"/>
          </a:xfrm>
          <a:prstGeom prst="rect">
            <a:avLst/>
          </a:prstGeom>
          <a:solidFill>
            <a:srgbClr val="FF9933">
              <a:alpha val="53000"/>
            </a:srgbClr>
          </a:solidFill>
          <a:ln>
            <a:solidFill>
              <a:srgbClr val="CC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/>
            <a:r>
              <a:rPr lang="es-ES" sz="1600" b="1" dirty="0">
                <a:solidFill>
                  <a:srgbClr val="002060"/>
                </a:solidFill>
              </a:rPr>
              <a:t>Anexos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9BD3FCF-2CC1-4465-B0B7-903F3CCD1D28}"/>
              </a:ext>
            </a:extLst>
          </p:cNvPr>
          <p:cNvSpPr txBox="1"/>
          <p:nvPr/>
        </p:nvSpPr>
        <p:spPr>
          <a:xfrm>
            <a:off x="8937274" y="1869079"/>
            <a:ext cx="2803248" cy="3506204"/>
          </a:xfrm>
          <a:prstGeom prst="rect">
            <a:avLst/>
          </a:prstGeom>
          <a:solidFill>
            <a:srgbClr val="FF9933">
              <a:alpha val="53000"/>
            </a:srgbClr>
          </a:solidFill>
          <a:ln>
            <a:solidFill>
              <a:srgbClr val="CC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2060"/>
                </a:solidFill>
              </a:rPr>
              <a:t>Ubicación y área de Asignación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2060"/>
                </a:solidFill>
              </a:rPr>
              <a:t>Compromiso mínimo de trabajo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2060"/>
                </a:solidFill>
              </a:rPr>
              <a:t>Recomendaciones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solidFill>
                  <a:srgbClr val="002060"/>
                </a:solidFill>
              </a:rPr>
              <a:t>Contenido Nacional</a:t>
            </a:r>
          </a:p>
        </p:txBody>
      </p:sp>
    </p:spTree>
    <p:extLst>
      <p:ext uri="{BB962C8B-B14F-4D97-AF65-F5344CB8AC3E}">
        <p14:creationId xmlns:p14="http://schemas.microsoft.com/office/powerpoint/2010/main" val="75854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669DA6-BAB6-40E1-8E0B-0C53AD135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4151" r="2717" b="4312"/>
          <a:stretch/>
        </p:blipFill>
        <p:spPr>
          <a:xfrm>
            <a:off x="179674" y="898617"/>
            <a:ext cx="8165361" cy="50607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5121F6-FA8F-4C67-BCF3-2FE1EE7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cap="all" dirty="0">
                <a:ea typeface="Open Sans" panose="020B0606030504020204" pitchFamily="34" charset="0"/>
                <a:cs typeface="Open Sans" panose="020B0606030504020204" pitchFamily="34" charset="0"/>
              </a:rPr>
              <a:t>Al día de hoy se ADMINISTRAN 417 ASIGNACIONES QUE PERMITEN REALIZAR ACTIVIDADES DE exploración y extracción de hidrocarburos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Box 3">
            <a:hlinkClick r:id="" action="ppaction://noaction"/>
            <a:extLst>
              <a:ext uri="{FF2B5EF4-FFF2-40B4-BE49-F238E27FC236}">
                <a16:creationId xmlns:a16="http://schemas.microsoft.com/office/drawing/2014/main" id="{B5FA7BDA-5060-44D0-AB76-15224BF8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035" y="955209"/>
            <a:ext cx="3688618" cy="5847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sz="4000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417</a:t>
            </a:r>
            <a:endParaRPr lang="es-MX" sz="2000" dirty="0">
              <a:solidFill>
                <a:srgbClr val="00206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Box 3">
            <a:hlinkClick r:id="" action="ppaction://noaction"/>
            <a:extLst>
              <a:ext uri="{FF2B5EF4-FFF2-40B4-BE49-F238E27FC236}">
                <a16:creationId xmlns:a16="http://schemas.microsoft.com/office/drawing/2014/main" id="{3740D616-AC7F-4ED1-8000-302C71AE8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073" y="2218526"/>
            <a:ext cx="2165032" cy="140346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259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Extracción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Exploración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13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 err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Exp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y Ext.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45</a:t>
            </a:r>
            <a:r>
              <a:rPr lang="es-MX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Temporales</a:t>
            </a:r>
            <a:r>
              <a:rPr lang="es-MX" b="0" baseline="300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</a:p>
        </p:txBody>
      </p:sp>
      <p:sp>
        <p:nvSpPr>
          <p:cNvPr id="23" name="Text Box 3">
            <a:hlinkClick r:id="" action="ppaction://noaction"/>
            <a:extLst>
              <a:ext uri="{FF2B5EF4-FFF2-40B4-BE49-F238E27FC236}">
                <a16:creationId xmlns:a16="http://schemas.microsoft.com/office/drawing/2014/main" id="{6469D581-FABF-4886-BAFF-8039F806F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90" y="4257923"/>
            <a:ext cx="2227961" cy="10525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309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Terrestres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78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Aguas Someras</a:t>
            </a:r>
          </a:p>
          <a:p>
            <a:r>
              <a:rPr lang="es-MX" sz="2400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30 </a:t>
            </a:r>
            <a:r>
              <a:rPr lang="es-MX" dirty="0">
                <a:solidFill>
                  <a:srgbClr val="00919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Aguas Profundas</a:t>
            </a:r>
          </a:p>
        </p:txBody>
      </p:sp>
      <p:sp>
        <p:nvSpPr>
          <p:cNvPr id="24" name="Text Box 3">
            <a:hlinkClick r:id="" action="ppaction://noaction"/>
            <a:extLst>
              <a:ext uri="{FF2B5EF4-FFF2-40B4-BE49-F238E27FC236}">
                <a16:creationId xmlns:a16="http://schemas.microsoft.com/office/drawing/2014/main" id="{58A360E0-1D73-4751-8D20-49526C59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035" y="1542735"/>
            <a:ext cx="3688618" cy="2923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sz="2000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Asignaciones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41EB19ED-488A-4057-B415-97966C4942F3}"/>
              </a:ext>
            </a:extLst>
          </p:cNvPr>
          <p:cNvSpPr/>
          <p:nvPr/>
        </p:nvSpPr>
        <p:spPr>
          <a:xfrm>
            <a:off x="9698073" y="2061140"/>
            <a:ext cx="180000" cy="171823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4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4613C236-69C8-4593-A1D6-A77EE7C2FA4C}"/>
              </a:ext>
            </a:extLst>
          </p:cNvPr>
          <p:cNvSpPr/>
          <p:nvPr/>
        </p:nvSpPr>
        <p:spPr>
          <a:xfrm>
            <a:off x="9716090" y="4158207"/>
            <a:ext cx="143966" cy="125202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14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 Box 3">
            <a:hlinkClick r:id="" action="ppaction://noaction"/>
            <a:extLst>
              <a:ext uri="{FF2B5EF4-FFF2-40B4-BE49-F238E27FC236}">
                <a16:creationId xmlns:a16="http://schemas.microsoft.com/office/drawing/2014/main" id="{AD7748D3-CC8A-4E42-A042-02140224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71" y="2803302"/>
            <a:ext cx="1639802" cy="2339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Tipo</a:t>
            </a:r>
          </a:p>
        </p:txBody>
      </p:sp>
      <p:sp>
        <p:nvSpPr>
          <p:cNvPr id="30" name="Text Box 3">
            <a:hlinkClick r:id="" action="ppaction://noaction"/>
            <a:extLst>
              <a:ext uri="{FF2B5EF4-FFF2-40B4-BE49-F238E27FC236}">
                <a16:creationId xmlns:a16="http://schemas.microsoft.com/office/drawing/2014/main" id="{3EAC0795-F41D-44C3-BACC-4087B620D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71" y="4667266"/>
            <a:ext cx="1639802" cy="2339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MX"/>
            </a:defPPr>
            <a:lvl1pPr marR="0" lvl="0" indent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ＭＳ Ｐゴシック" charset="-128"/>
              </a:defRPr>
            </a:lvl1pPr>
          </a:lstStyle>
          <a:p>
            <a:pPr algn="ctr"/>
            <a:r>
              <a:rPr lang="es-MX" dirty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Ubicación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55130-3E79-4535-A816-1BE75A132F7A}"/>
              </a:ext>
            </a:extLst>
          </p:cNvPr>
          <p:cNvSpPr txBox="1"/>
          <p:nvPr/>
        </p:nvSpPr>
        <p:spPr>
          <a:xfrm>
            <a:off x="8693063" y="6084984"/>
            <a:ext cx="3340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900" dirty="0"/>
              <a:t>* 44 Extracción temporal + 1 Resguardo</a:t>
            </a:r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13F9303D-CE0A-4BE7-8AA2-61147883F1DE}"/>
              </a:ext>
            </a:extLst>
          </p:cNvPr>
          <p:cNvSpPr txBox="1">
            <a:spLocks/>
          </p:cNvSpPr>
          <p:nvPr/>
        </p:nvSpPr>
        <p:spPr>
          <a:xfrm>
            <a:off x="9979818" y="6460067"/>
            <a:ext cx="542925" cy="33284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25</a:t>
            </a:fld>
            <a:endParaRPr lang="es-MX" alt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9309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4FA02D9-02D9-4CB7-9C51-1C42E955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cap="all" dirty="0">
                <a:ea typeface="Open Sans" panose="020B0606030504020204" pitchFamily="34" charset="0"/>
                <a:cs typeface="Open Sans" panose="020B0606030504020204" pitchFamily="34" charset="0"/>
              </a:rPr>
              <a:t>La EVOLUCIÓN DE ASIGNACIONES PETROLERAS para la exploración y extracción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3D72FAA-DC47-4979-818D-E4F408DC7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2239437"/>
              </p:ext>
            </p:extLst>
          </p:nvPr>
        </p:nvGraphicFramePr>
        <p:xfrm>
          <a:off x="345831" y="2183742"/>
          <a:ext cx="11500338" cy="396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DFC9548-8FC7-45DA-A2CB-D078F560C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939887"/>
              </p:ext>
            </p:extLst>
          </p:nvPr>
        </p:nvGraphicFramePr>
        <p:xfrm>
          <a:off x="3993775" y="799658"/>
          <a:ext cx="5018702" cy="1321908"/>
        </p:xfrm>
        <a:graphic>
          <a:graphicData uri="http://schemas.openxmlformats.org/drawingml/2006/table">
            <a:tbl>
              <a:tblPr/>
              <a:tblGrid>
                <a:gridCol w="1694063">
                  <a:extLst>
                    <a:ext uri="{9D8B030D-6E8A-4147-A177-3AD203B41FA5}">
                      <a16:colId xmlns:a16="http://schemas.microsoft.com/office/drawing/2014/main" val="2473787576"/>
                    </a:ext>
                  </a:extLst>
                </a:gridCol>
                <a:gridCol w="1027276">
                  <a:extLst>
                    <a:ext uri="{9D8B030D-6E8A-4147-A177-3AD203B41FA5}">
                      <a16:colId xmlns:a16="http://schemas.microsoft.com/office/drawing/2014/main" val="2741976036"/>
                    </a:ext>
                  </a:extLst>
                </a:gridCol>
                <a:gridCol w="989921">
                  <a:extLst>
                    <a:ext uri="{9D8B030D-6E8A-4147-A177-3AD203B41FA5}">
                      <a16:colId xmlns:a16="http://schemas.microsoft.com/office/drawing/2014/main" val="758766224"/>
                    </a:ext>
                  </a:extLst>
                </a:gridCol>
                <a:gridCol w="1307442">
                  <a:extLst>
                    <a:ext uri="{9D8B030D-6E8A-4147-A177-3AD203B41FA5}">
                      <a16:colId xmlns:a16="http://schemas.microsoft.com/office/drawing/2014/main" val="1253914620"/>
                    </a:ext>
                  </a:extLst>
                </a:gridCol>
              </a:tblGrid>
              <a:tr h="24148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de Asignaciones vigentes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48289"/>
                  </a:ext>
                </a:extLst>
              </a:tr>
              <a:tr h="2156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Tipo de Asignación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Nomenclatura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Número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Vigencia (años)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531912"/>
                  </a:ext>
                </a:extLst>
              </a:tr>
              <a:tr h="158927"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Exploración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434765"/>
                  </a:ext>
                </a:extLst>
              </a:tr>
              <a:tr h="158927"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Extracción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86181"/>
                  </a:ext>
                </a:extLst>
              </a:tr>
              <a:tr h="158927"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Exploración y Extracción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67948"/>
                  </a:ext>
                </a:extLst>
              </a:tr>
              <a:tr h="186755"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Extracción temporal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 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01150"/>
                  </a:ext>
                </a:extLst>
              </a:tr>
              <a:tr h="158927">
                <a:tc>
                  <a:txBody>
                    <a:bodyPr/>
                    <a:lstStyle/>
                    <a:p>
                      <a:pPr algn="l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Resguardo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Sin 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85371"/>
                  </a:ext>
                </a:extLst>
              </a:tr>
            </a:tbl>
          </a:graphicData>
        </a:graphic>
      </p:graphicFrame>
      <p:sp>
        <p:nvSpPr>
          <p:cNvPr id="5" name="Marcador de número de diapositiva 2">
            <a:extLst>
              <a:ext uri="{FF2B5EF4-FFF2-40B4-BE49-F238E27FC236}">
                <a16:creationId xmlns:a16="http://schemas.microsoft.com/office/drawing/2014/main" id="{767FB7D6-0554-474D-8F65-D8A5F782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</p:spPr>
        <p:txBody>
          <a:bodyPr/>
          <a:lstStyle/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26</a:t>
            </a:fld>
            <a:endParaRPr lang="es-MX" altLang="es-MX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11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E3C872F-B413-4207-A3CA-557835CF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El proceso para evaluar el compromiso mínimo de trabajo (CMT) en asignaciones petroleras …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675A3C4-814A-43E3-88BB-DFE240DE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5342" y="6311185"/>
            <a:ext cx="542925" cy="332845"/>
          </a:xfrm>
        </p:spPr>
        <p:txBody>
          <a:bodyPr/>
          <a:lstStyle/>
          <a:p>
            <a:fld id="{A758DFE6-D29C-E041-9AD8-2DB8E23E831F}" type="slidenum">
              <a:rPr lang="es-MX" smtClean="0">
                <a:latin typeface="+mn-lt"/>
              </a:rPr>
              <a:t>27</a:t>
            </a:fld>
            <a:endParaRPr lang="es-MX">
              <a:latin typeface="+mn-lt"/>
            </a:endParaRPr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A38629A3-D054-40E0-BA66-24B7AA3B0655}"/>
              </a:ext>
            </a:extLst>
          </p:cNvPr>
          <p:cNvGrpSpPr/>
          <p:nvPr/>
        </p:nvGrpSpPr>
        <p:grpSpPr>
          <a:xfrm>
            <a:off x="3483656" y="2280924"/>
            <a:ext cx="752064" cy="757632"/>
            <a:chOff x="1871333" y="2522497"/>
            <a:chExt cx="1106424" cy="1106424"/>
          </a:xfrm>
        </p:grpSpPr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B83E7C5D-5FA3-4209-AE5D-08335271E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1333" y="2522497"/>
              <a:ext cx="1106424" cy="11064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F13E9C66-79AD-4313-BB21-43D73BB11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7345" y="2618509"/>
              <a:ext cx="914400" cy="9144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91489A48-A314-42F6-B9FB-C56D7752A4A7}"/>
              </a:ext>
            </a:extLst>
          </p:cNvPr>
          <p:cNvGrpSpPr/>
          <p:nvPr/>
        </p:nvGrpSpPr>
        <p:grpSpPr>
          <a:xfrm>
            <a:off x="1138856" y="2280924"/>
            <a:ext cx="752064" cy="757632"/>
            <a:chOff x="1871333" y="2522497"/>
            <a:chExt cx="1106424" cy="1106424"/>
          </a:xfrm>
        </p:grpSpPr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DE593CB2-B187-471E-9E09-54B09C1F0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1333" y="2522497"/>
              <a:ext cx="1106424" cy="11064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966727D7-2111-4E6A-8542-821F2D405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7345" y="2618509"/>
              <a:ext cx="914400" cy="9144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oup 42">
            <a:extLst>
              <a:ext uri="{FF2B5EF4-FFF2-40B4-BE49-F238E27FC236}">
                <a16:creationId xmlns:a16="http://schemas.microsoft.com/office/drawing/2014/main" id="{D73BF3E0-968B-4630-8C72-2273C5994509}"/>
              </a:ext>
            </a:extLst>
          </p:cNvPr>
          <p:cNvGrpSpPr/>
          <p:nvPr/>
        </p:nvGrpSpPr>
        <p:grpSpPr>
          <a:xfrm>
            <a:off x="5828456" y="2280924"/>
            <a:ext cx="752064" cy="757632"/>
            <a:chOff x="1871333" y="2522497"/>
            <a:chExt cx="1106424" cy="1106424"/>
          </a:xfrm>
        </p:grpSpPr>
        <p:sp>
          <p:nvSpPr>
            <p:cNvPr id="33" name="Oval 43">
              <a:extLst>
                <a:ext uri="{FF2B5EF4-FFF2-40B4-BE49-F238E27FC236}">
                  <a16:creationId xmlns:a16="http://schemas.microsoft.com/office/drawing/2014/main" id="{9899C9A9-C1F9-4D92-9EEE-2FFCCF46C2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1333" y="2522497"/>
              <a:ext cx="1106424" cy="11064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val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3A21B847-9421-4FE5-940D-77A41B144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7345" y="2618509"/>
              <a:ext cx="914400" cy="9144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extBox 65">
            <a:extLst>
              <a:ext uri="{FF2B5EF4-FFF2-40B4-BE49-F238E27FC236}">
                <a16:creationId xmlns:a16="http://schemas.microsoft.com/office/drawing/2014/main" id="{5614C8B2-A55B-45A9-AA74-A72D5D133D20}"/>
              </a:ext>
            </a:extLst>
          </p:cNvPr>
          <p:cNvSpPr txBox="1"/>
          <p:nvPr/>
        </p:nvSpPr>
        <p:spPr>
          <a:xfrm>
            <a:off x="2999679" y="3512319"/>
            <a:ext cx="17200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MX" dirty="0">
                <a:latin typeface="+mn-lt"/>
              </a:rPr>
              <a:t>Metodología para evaluación del CMT </a:t>
            </a:r>
          </a:p>
        </p:txBody>
      </p:sp>
      <p:sp>
        <p:nvSpPr>
          <p:cNvPr id="43" name="TextBox 66">
            <a:extLst>
              <a:ext uri="{FF2B5EF4-FFF2-40B4-BE49-F238E27FC236}">
                <a16:creationId xmlns:a16="http://schemas.microsoft.com/office/drawing/2014/main" id="{746513AF-8319-44D9-A933-7301C57CFCE4}"/>
              </a:ext>
            </a:extLst>
          </p:cNvPr>
          <p:cNvSpPr txBox="1"/>
          <p:nvPr/>
        </p:nvSpPr>
        <p:spPr>
          <a:xfrm>
            <a:off x="708876" y="3404597"/>
            <a:ext cx="161202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Seguimiento mensual a través de reportes</a:t>
            </a:r>
          </a:p>
        </p:txBody>
      </p:sp>
      <p:grpSp>
        <p:nvGrpSpPr>
          <p:cNvPr id="51" name="Group 22">
            <a:extLst>
              <a:ext uri="{FF2B5EF4-FFF2-40B4-BE49-F238E27FC236}">
                <a16:creationId xmlns:a16="http://schemas.microsoft.com/office/drawing/2014/main" id="{EDDFD23E-34BF-4D15-8E07-8463D2C0C599}"/>
              </a:ext>
            </a:extLst>
          </p:cNvPr>
          <p:cNvGrpSpPr/>
          <p:nvPr/>
        </p:nvGrpSpPr>
        <p:grpSpPr>
          <a:xfrm>
            <a:off x="10518056" y="2280924"/>
            <a:ext cx="752064" cy="757632"/>
            <a:chOff x="1871333" y="2522497"/>
            <a:chExt cx="1106424" cy="1106424"/>
          </a:xfrm>
        </p:grpSpPr>
        <p:sp>
          <p:nvSpPr>
            <p:cNvPr id="52" name="Oval 23">
              <a:extLst>
                <a:ext uri="{FF2B5EF4-FFF2-40B4-BE49-F238E27FC236}">
                  <a16:creationId xmlns:a16="http://schemas.microsoft.com/office/drawing/2014/main" id="{5237F91F-5283-4008-B17E-A3FD8D80D2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1333" y="2522497"/>
              <a:ext cx="1106424" cy="11064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val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879D9820-147B-4BE5-AC85-684B56B1A1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7345" y="2618509"/>
              <a:ext cx="914400" cy="9144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TextBox 65">
            <a:extLst>
              <a:ext uri="{FF2B5EF4-FFF2-40B4-BE49-F238E27FC236}">
                <a16:creationId xmlns:a16="http://schemas.microsoft.com/office/drawing/2014/main" id="{1C19CFC6-CE45-4E5F-84D6-C1A436FB263C}"/>
              </a:ext>
            </a:extLst>
          </p:cNvPr>
          <p:cNvSpPr txBox="1"/>
          <p:nvPr/>
        </p:nvSpPr>
        <p:spPr>
          <a:xfrm>
            <a:off x="5165410" y="3512319"/>
            <a:ext cx="210836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MX" dirty="0">
                <a:latin typeface="+mn-lt"/>
              </a:rPr>
              <a:t>Solicitud de Justificación a posibles desviaciones</a:t>
            </a:r>
          </a:p>
        </p:txBody>
      </p:sp>
      <p:sp>
        <p:nvSpPr>
          <p:cNvPr id="57" name="TextBox 65">
            <a:extLst>
              <a:ext uri="{FF2B5EF4-FFF2-40B4-BE49-F238E27FC236}">
                <a16:creationId xmlns:a16="http://schemas.microsoft.com/office/drawing/2014/main" id="{4010A030-E849-4626-9005-7A25907F3F45}"/>
              </a:ext>
            </a:extLst>
          </p:cNvPr>
          <p:cNvSpPr txBox="1"/>
          <p:nvPr/>
        </p:nvSpPr>
        <p:spPr>
          <a:xfrm>
            <a:off x="7882722" y="3448798"/>
            <a:ext cx="133313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MX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MX" dirty="0">
                <a:latin typeface="+mn-lt"/>
              </a:rPr>
              <a:t>Resultados del periodo</a:t>
            </a:r>
          </a:p>
        </p:txBody>
      </p:sp>
      <p:grpSp>
        <p:nvGrpSpPr>
          <p:cNvPr id="65" name="Group 42">
            <a:extLst>
              <a:ext uri="{FF2B5EF4-FFF2-40B4-BE49-F238E27FC236}">
                <a16:creationId xmlns:a16="http://schemas.microsoft.com/office/drawing/2014/main" id="{E70F9AA8-34A9-4C2B-B79F-74BDFDDD8CF2}"/>
              </a:ext>
            </a:extLst>
          </p:cNvPr>
          <p:cNvGrpSpPr/>
          <p:nvPr/>
        </p:nvGrpSpPr>
        <p:grpSpPr>
          <a:xfrm>
            <a:off x="8173256" y="2280924"/>
            <a:ext cx="752064" cy="757632"/>
            <a:chOff x="1871333" y="2522497"/>
            <a:chExt cx="1106424" cy="1106424"/>
          </a:xfrm>
        </p:grpSpPr>
        <p:sp>
          <p:nvSpPr>
            <p:cNvPr id="67" name="Oval 43">
              <a:extLst>
                <a:ext uri="{FF2B5EF4-FFF2-40B4-BE49-F238E27FC236}">
                  <a16:creationId xmlns:a16="http://schemas.microsoft.com/office/drawing/2014/main" id="{5EAC4BBD-FDF6-4D50-8EE7-04DFCF35EF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71333" y="2522497"/>
              <a:ext cx="1106424" cy="11064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val 44">
              <a:hlinkClick r:id="" action="ppaction://noaction"/>
              <a:extLst>
                <a:ext uri="{FF2B5EF4-FFF2-40B4-BE49-F238E27FC236}">
                  <a16:creationId xmlns:a16="http://schemas.microsoft.com/office/drawing/2014/main" id="{85966C9C-89DD-4B28-AC18-26B7D4720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7345" y="2618509"/>
              <a:ext cx="914400" cy="9144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TextBox 66">
            <a:extLst>
              <a:ext uri="{FF2B5EF4-FFF2-40B4-BE49-F238E27FC236}">
                <a16:creationId xmlns:a16="http://schemas.microsoft.com/office/drawing/2014/main" id="{E058818A-6551-46FA-9016-CBB859D3B83A}"/>
              </a:ext>
            </a:extLst>
          </p:cNvPr>
          <p:cNvSpPr txBox="1"/>
          <p:nvPr/>
        </p:nvSpPr>
        <p:spPr>
          <a:xfrm>
            <a:off x="10088076" y="3433921"/>
            <a:ext cx="161202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Integración final del reporte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C1A456C-3B54-46E0-9C37-3B77AC8A059F}"/>
              </a:ext>
            </a:extLst>
          </p:cNvPr>
          <p:cNvCxnSpPr>
            <a:endCxn id="22" idx="2"/>
          </p:cNvCxnSpPr>
          <p:nvPr/>
        </p:nvCxnSpPr>
        <p:spPr>
          <a:xfrm flipV="1">
            <a:off x="1890920" y="2659740"/>
            <a:ext cx="1592736" cy="6350"/>
          </a:xfrm>
          <a:prstGeom prst="straightConnector1">
            <a:avLst/>
          </a:prstGeom>
          <a:ln w="28575">
            <a:solidFill>
              <a:srgbClr val="002060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F55AA3EB-EF8A-4231-882D-88C84DB9E001}"/>
              </a:ext>
            </a:extLst>
          </p:cNvPr>
          <p:cNvCxnSpPr>
            <a:cxnSpLocks/>
            <a:stCxn id="22" idx="6"/>
            <a:endCxn id="33" idx="2"/>
          </p:cNvCxnSpPr>
          <p:nvPr/>
        </p:nvCxnSpPr>
        <p:spPr>
          <a:xfrm>
            <a:off x="4235720" y="2659740"/>
            <a:ext cx="1592736" cy="0"/>
          </a:xfrm>
          <a:prstGeom prst="straightConnector1">
            <a:avLst/>
          </a:prstGeom>
          <a:ln w="28575">
            <a:solidFill>
              <a:srgbClr val="002060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6468ABCF-59B4-445F-9A0A-D52ECA69E345}"/>
              </a:ext>
            </a:extLst>
          </p:cNvPr>
          <p:cNvCxnSpPr>
            <a:cxnSpLocks/>
            <a:stCxn id="33" idx="6"/>
            <a:endCxn id="67" idx="2"/>
          </p:cNvCxnSpPr>
          <p:nvPr/>
        </p:nvCxnSpPr>
        <p:spPr>
          <a:xfrm>
            <a:off x="6580520" y="2659740"/>
            <a:ext cx="1592736" cy="0"/>
          </a:xfrm>
          <a:prstGeom prst="straightConnector1">
            <a:avLst/>
          </a:prstGeom>
          <a:ln w="28575">
            <a:solidFill>
              <a:srgbClr val="002060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FE3139D0-0FBF-4442-85C6-78AA8F22A777}"/>
              </a:ext>
            </a:extLst>
          </p:cNvPr>
          <p:cNvCxnSpPr>
            <a:cxnSpLocks/>
            <a:stCxn id="67" idx="6"/>
            <a:endCxn id="52" idx="2"/>
          </p:cNvCxnSpPr>
          <p:nvPr/>
        </p:nvCxnSpPr>
        <p:spPr>
          <a:xfrm>
            <a:off x="8925320" y="2659740"/>
            <a:ext cx="1592736" cy="0"/>
          </a:xfrm>
          <a:prstGeom prst="straightConnector1">
            <a:avLst/>
          </a:prstGeom>
          <a:ln w="28575">
            <a:solidFill>
              <a:srgbClr val="002060"/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98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20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La información de actividades e inversiones se recibe al quinto día hábil y  vigésimo día respectivamente (mes inmediato anterior)…</a:t>
            </a:r>
          </a:p>
        </p:txBody>
      </p:sp>
      <p:sp>
        <p:nvSpPr>
          <p:cNvPr id="32" name="Marcador de número de diapositiva 2">
            <a:extLst>
              <a:ext uri="{FF2B5EF4-FFF2-40B4-BE49-F238E27FC236}">
                <a16:creationId xmlns:a16="http://schemas.microsoft.com/office/drawing/2014/main" id="{4B1A322B-2B91-406A-A106-0D10E10E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</p:spPr>
        <p:txBody>
          <a:bodyPr/>
          <a:lstStyle/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28</a:t>
            </a:fld>
            <a:endParaRPr lang="es-MX" altLang="es-MX" dirty="0">
              <a:latin typeface="+mn-lt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F2603C-70DE-4DD8-81E4-90EE95D8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54" y="2012672"/>
            <a:ext cx="11223891" cy="385377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916339F2-F50D-43B9-9305-6F194BFCEB50}"/>
              </a:ext>
            </a:extLst>
          </p:cNvPr>
          <p:cNvSpPr txBox="1"/>
          <p:nvPr/>
        </p:nvSpPr>
        <p:spPr>
          <a:xfrm>
            <a:off x="763086" y="819074"/>
            <a:ext cx="10665826" cy="88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s-MX" sz="2000" dirty="0"/>
              <a:t>Se realiza revisión y validación básica de la consistencia de la información</a:t>
            </a:r>
          </a:p>
          <a:p>
            <a:pPr marL="342900" indent="-342900">
              <a:lnSpc>
                <a:spcPct val="135000"/>
              </a:lnSpc>
              <a:buFont typeface="Arial" panose="020B0604020202020204" pitchFamily="34" charset="0"/>
              <a:buChar char="•"/>
            </a:pPr>
            <a:r>
              <a:rPr lang="es-MX" sz="2000" dirty="0"/>
              <a:t>Se pueden solicitar alcances/correcciones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3" name="Vista general de diapositiva 52">
                <a:extLst>
                  <a:ext uri="{FF2B5EF4-FFF2-40B4-BE49-F238E27FC236}">
                    <a16:creationId xmlns:a16="http://schemas.microsoft.com/office/drawing/2014/main" id="{FBDB1F83-8EED-483C-BAB3-8B0C04678EBF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550015" y="5986125"/>
              <a:ext cx="564224" cy="317376"/>
            </p:xfrm>
            <a:graphic>
              <a:graphicData uri="http://schemas.microsoft.com/office/powerpoint/2016/slidezoom">
                <pslz:sldZm>
                  <pslz:sldZmObj sldId="355" cId="3755498037">
                    <pslz:zmPr id="{881AEF94-672B-4B2A-811B-C39B654A99B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4224" cy="317376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3" name="Vista general de diapositiva 52">
                <a:hlinkClick r:id="" action="ppaction://noaction"/>
                <a:extLst>
                  <a:ext uri="{FF2B5EF4-FFF2-40B4-BE49-F238E27FC236}">
                    <a16:creationId xmlns:a16="http://schemas.microsoft.com/office/drawing/2014/main" id="{FBDB1F83-8EED-483C-BAB3-8B0C04678E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0015" y="5986125"/>
                <a:ext cx="564224" cy="317376"/>
              </a:xfrm>
              <a:prstGeom prst="rect">
                <a:avLst/>
              </a:prstGeom>
              <a:solidFill>
                <a:schemeClr val="bg2"/>
              </a:solidFill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1959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611030" y="344330"/>
          <a:ext cx="1428" cy="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030" y="344330"/>
                        <a:ext cx="1428" cy="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La metodología para la evaluación del cumplimiento del CMT se compone de 4 elementos ..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006872" y="869765"/>
            <a:ext cx="4846320" cy="2491412"/>
            <a:chOff x="457200" y="978662"/>
            <a:chExt cx="4038600" cy="2076177"/>
          </a:xfrm>
        </p:grpSpPr>
        <p:sp>
          <p:nvSpPr>
            <p:cNvPr id="31" name="Freeform 30">
              <a:hlinkClick r:id="rId7" action="ppaction://hlinksldjump"/>
            </p:cNvPr>
            <p:cNvSpPr/>
            <p:nvPr/>
          </p:nvSpPr>
          <p:spPr>
            <a:xfrm>
              <a:off x="457200" y="1283463"/>
              <a:ext cx="4038600" cy="1771376"/>
            </a:xfrm>
            <a:custGeom>
              <a:avLst/>
              <a:gdLst>
                <a:gd name="connsiteX0" fmla="*/ 0 w 5384800"/>
                <a:gd name="connsiteY0" fmla="*/ 0 h 2052000"/>
                <a:gd name="connsiteX1" fmla="*/ 5384800 w 5384800"/>
                <a:gd name="connsiteY1" fmla="*/ 0 h 2052000"/>
                <a:gd name="connsiteX2" fmla="*/ 5384800 w 5384800"/>
                <a:gd name="connsiteY2" fmla="*/ 1224217 h 2052000"/>
                <a:gd name="connsiteX3" fmla="*/ 4397400 w 5384800"/>
                <a:gd name="connsiteY3" fmla="*/ 1224217 h 2052000"/>
                <a:gd name="connsiteX4" fmla="*/ 4397400 w 5384800"/>
                <a:gd name="connsiteY4" fmla="*/ 2052000 h 2052000"/>
                <a:gd name="connsiteX5" fmla="*/ 0 w 5384800"/>
                <a:gd name="connsiteY5" fmla="*/ 2052000 h 20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4800" h="2052000">
                  <a:moveTo>
                    <a:pt x="0" y="0"/>
                  </a:moveTo>
                  <a:lnTo>
                    <a:pt x="5384800" y="0"/>
                  </a:lnTo>
                  <a:lnTo>
                    <a:pt x="5384800" y="1224217"/>
                  </a:lnTo>
                  <a:lnTo>
                    <a:pt x="4397400" y="1224217"/>
                  </a:lnTo>
                  <a:lnTo>
                    <a:pt x="4397400" y="2052000"/>
                  </a:lnTo>
                  <a:lnTo>
                    <a:pt x="0" y="20520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endParaRPr lang="es-MX" sz="1260" kern="0" dirty="0">
                <a:solidFill>
                  <a:prstClr val="black"/>
                </a:solidFill>
              </a:endParaRPr>
            </a:p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r>
                <a:rPr lang="es-MX" sz="1260" kern="0" dirty="0">
                  <a:solidFill>
                    <a:prstClr val="black"/>
                  </a:solidFill>
                </a:rPr>
                <a:t>Validación del contenido de los reportes de actividades e inversiones (real y proyección)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7200" y="978662"/>
              <a:ext cx="4038600" cy="42024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363" defTabSz="822960">
                <a:defRPr/>
              </a:pPr>
              <a:r>
                <a:rPr lang="es-MX" sz="1620" b="1" kern="0" dirty="0">
                  <a:solidFill>
                    <a:prstClr val="black"/>
                  </a:solidFill>
                </a:rPr>
                <a:t>Validación de reportes</a:t>
              </a:r>
            </a:p>
          </p:txBody>
        </p:sp>
        <p:sp>
          <p:nvSpPr>
            <p:cNvPr id="22" name="Elipse 21"/>
            <p:cNvSpPr>
              <a:spLocks noChangeAspect="1"/>
            </p:cNvSpPr>
            <p:nvPr/>
          </p:nvSpPr>
          <p:spPr>
            <a:xfrm>
              <a:off x="475812" y="1017699"/>
              <a:ext cx="328634" cy="32863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80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174622" y="869765"/>
            <a:ext cx="4846320" cy="2491412"/>
            <a:chOff x="4648200" y="978662"/>
            <a:chExt cx="4038600" cy="2076177"/>
          </a:xfrm>
        </p:grpSpPr>
        <p:sp>
          <p:nvSpPr>
            <p:cNvPr id="32" name="Freeform 31">
              <a:hlinkClick r:id="rId8" action="ppaction://hlinksldjump"/>
            </p:cNvPr>
            <p:cNvSpPr/>
            <p:nvPr/>
          </p:nvSpPr>
          <p:spPr>
            <a:xfrm>
              <a:off x="4648200" y="1283463"/>
              <a:ext cx="4038600" cy="1771376"/>
            </a:xfrm>
            <a:custGeom>
              <a:avLst/>
              <a:gdLst>
                <a:gd name="connsiteX0" fmla="*/ 0 w 5384800"/>
                <a:gd name="connsiteY0" fmla="*/ 0 h 2052000"/>
                <a:gd name="connsiteX1" fmla="*/ 5384800 w 5384800"/>
                <a:gd name="connsiteY1" fmla="*/ 0 h 2052000"/>
                <a:gd name="connsiteX2" fmla="*/ 5384800 w 5384800"/>
                <a:gd name="connsiteY2" fmla="*/ 2052000 h 2052000"/>
                <a:gd name="connsiteX3" fmla="*/ 987400 w 5384800"/>
                <a:gd name="connsiteY3" fmla="*/ 2052000 h 2052000"/>
                <a:gd name="connsiteX4" fmla="*/ 987400 w 5384800"/>
                <a:gd name="connsiteY4" fmla="*/ 1224217 h 2052000"/>
                <a:gd name="connsiteX5" fmla="*/ 0 w 5384800"/>
                <a:gd name="connsiteY5" fmla="*/ 1224217 h 20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4800" h="2052000">
                  <a:moveTo>
                    <a:pt x="0" y="0"/>
                  </a:moveTo>
                  <a:lnTo>
                    <a:pt x="5384800" y="0"/>
                  </a:lnTo>
                  <a:lnTo>
                    <a:pt x="5384800" y="2052000"/>
                  </a:lnTo>
                  <a:lnTo>
                    <a:pt x="987400" y="2052000"/>
                  </a:lnTo>
                  <a:lnTo>
                    <a:pt x="987400" y="1224217"/>
                  </a:lnTo>
                  <a:lnTo>
                    <a:pt x="0" y="1224217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endParaRPr lang="es-MX" sz="1260" kern="0" dirty="0">
                <a:solidFill>
                  <a:prstClr val="black"/>
                </a:solidFill>
              </a:endParaRPr>
            </a:p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r>
                <a:rPr lang="es-MX" sz="1260" kern="0" dirty="0">
                  <a:solidFill>
                    <a:prstClr val="black"/>
                  </a:solidFill>
                </a:rPr>
                <a:t>Análisis y validación de las actividades realizadas  a partir de evidencias documentales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48200" y="978662"/>
              <a:ext cx="4038600" cy="42024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363" defTabSz="822960">
                <a:defRPr/>
              </a:pPr>
              <a:r>
                <a:rPr lang="es-MX" sz="1620" b="1" kern="0" dirty="0">
                  <a:solidFill>
                    <a:prstClr val="black"/>
                  </a:solidFill>
                </a:rPr>
                <a:t>Integración de reportes de Pemex y evaluación de metas físicas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174622" y="3517289"/>
            <a:ext cx="4846320" cy="2487440"/>
            <a:chOff x="4648200" y="3184933"/>
            <a:chExt cx="4038600" cy="2072867"/>
          </a:xfrm>
        </p:grpSpPr>
        <p:sp>
          <p:nvSpPr>
            <p:cNvPr id="39" name="Freeform 38">
              <a:hlinkClick r:id="rId9" action="ppaction://hlinksldjump"/>
            </p:cNvPr>
            <p:cNvSpPr/>
            <p:nvPr/>
          </p:nvSpPr>
          <p:spPr>
            <a:xfrm>
              <a:off x="4648200" y="3489734"/>
              <a:ext cx="4038600" cy="1768066"/>
            </a:xfrm>
            <a:custGeom>
              <a:avLst/>
              <a:gdLst>
                <a:gd name="connsiteX0" fmla="*/ 987400 w 5384800"/>
                <a:gd name="connsiteY0" fmla="*/ 0 h 2052000"/>
                <a:gd name="connsiteX1" fmla="*/ 5384800 w 5384800"/>
                <a:gd name="connsiteY1" fmla="*/ 0 h 2052000"/>
                <a:gd name="connsiteX2" fmla="*/ 5384800 w 5384800"/>
                <a:gd name="connsiteY2" fmla="*/ 2052000 h 2052000"/>
                <a:gd name="connsiteX3" fmla="*/ 0 w 5384800"/>
                <a:gd name="connsiteY3" fmla="*/ 2052000 h 2052000"/>
                <a:gd name="connsiteX4" fmla="*/ 0 w 5384800"/>
                <a:gd name="connsiteY4" fmla="*/ 392356 h 2052000"/>
                <a:gd name="connsiteX5" fmla="*/ 987400 w 5384800"/>
                <a:gd name="connsiteY5" fmla="*/ 392356 h 20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4800" h="2052000">
                  <a:moveTo>
                    <a:pt x="987400" y="0"/>
                  </a:moveTo>
                  <a:lnTo>
                    <a:pt x="5384800" y="0"/>
                  </a:lnTo>
                  <a:lnTo>
                    <a:pt x="5384800" y="2052000"/>
                  </a:lnTo>
                  <a:lnTo>
                    <a:pt x="0" y="2052000"/>
                  </a:lnTo>
                  <a:lnTo>
                    <a:pt x="0" y="392356"/>
                  </a:lnTo>
                  <a:lnTo>
                    <a:pt x="987400" y="392356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9600" rtlCol="0" anchor="t"/>
            <a:lstStyle/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endParaRPr lang="es-MX" sz="1260" kern="0" dirty="0">
                <a:solidFill>
                  <a:prstClr val="black"/>
                </a:solidFill>
              </a:endParaRPr>
            </a:p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r>
                <a:rPr lang="es-MX" sz="1260" kern="0" dirty="0">
                  <a:solidFill>
                    <a:prstClr val="black"/>
                  </a:solidFill>
                </a:rPr>
                <a:t>Integración de información e identificación del estado que guardan las Asignaciones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5388750" y="3184933"/>
              <a:ext cx="3298050" cy="405561"/>
            </a:xfrm>
            <a:custGeom>
              <a:avLst/>
              <a:gdLst>
                <a:gd name="connsiteX0" fmla="*/ 0 w 4397400"/>
                <a:gd name="connsiteY0" fmla="*/ 0 h 406400"/>
                <a:gd name="connsiteX1" fmla="*/ 4397400 w 4397400"/>
                <a:gd name="connsiteY1" fmla="*/ 0 h 406400"/>
                <a:gd name="connsiteX2" fmla="*/ 4397400 w 4397400"/>
                <a:gd name="connsiteY2" fmla="*/ 406400 h 406400"/>
                <a:gd name="connsiteX3" fmla="*/ 0 w 4397400"/>
                <a:gd name="connsiteY3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7400" h="406400">
                  <a:moveTo>
                    <a:pt x="0" y="0"/>
                  </a:moveTo>
                  <a:lnTo>
                    <a:pt x="4397400" y="0"/>
                  </a:lnTo>
                  <a:lnTo>
                    <a:pt x="4397400" y="406400"/>
                  </a:lnTo>
                  <a:lnTo>
                    <a:pt x="0" y="40640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363" defTabSz="822960">
                <a:defRPr/>
              </a:pPr>
              <a:r>
                <a:rPr lang="es-MX" sz="1620" b="1" kern="0" dirty="0">
                  <a:solidFill>
                    <a:prstClr val="black"/>
                  </a:solidFill>
                </a:rPr>
                <a:t>Integración y determinación del cumplimiento - Resultados</a:t>
              </a:r>
            </a:p>
          </p:txBody>
        </p:sp>
        <p:sp>
          <p:nvSpPr>
            <p:cNvPr id="24" name="Elipse 23"/>
            <p:cNvSpPr>
              <a:spLocks noChangeAspect="1"/>
            </p:cNvSpPr>
            <p:nvPr/>
          </p:nvSpPr>
          <p:spPr>
            <a:xfrm>
              <a:off x="5416460" y="3223131"/>
              <a:ext cx="325788" cy="32312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80" dirty="0">
                  <a:solidFill>
                    <a:schemeClr val="bg2"/>
                  </a:solidFill>
                </a:rPr>
                <a:t>4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006872" y="3517291"/>
            <a:ext cx="4846320" cy="2487439"/>
            <a:chOff x="457200" y="3184934"/>
            <a:chExt cx="4038600" cy="2072866"/>
          </a:xfrm>
        </p:grpSpPr>
        <p:sp>
          <p:nvSpPr>
            <p:cNvPr id="34" name="Freeform 33">
              <a:hlinkClick r:id="rId10" action="ppaction://hlinksldjump"/>
            </p:cNvPr>
            <p:cNvSpPr/>
            <p:nvPr/>
          </p:nvSpPr>
          <p:spPr>
            <a:xfrm>
              <a:off x="457200" y="3489734"/>
              <a:ext cx="4038600" cy="1768066"/>
            </a:xfrm>
            <a:custGeom>
              <a:avLst/>
              <a:gdLst>
                <a:gd name="connsiteX0" fmla="*/ 0 w 5384800"/>
                <a:gd name="connsiteY0" fmla="*/ 0 h 2052000"/>
                <a:gd name="connsiteX1" fmla="*/ 4397400 w 5384800"/>
                <a:gd name="connsiteY1" fmla="*/ 0 h 2052000"/>
                <a:gd name="connsiteX2" fmla="*/ 4397400 w 5384800"/>
                <a:gd name="connsiteY2" fmla="*/ 392356 h 2052000"/>
                <a:gd name="connsiteX3" fmla="*/ 5384800 w 5384800"/>
                <a:gd name="connsiteY3" fmla="*/ 392356 h 2052000"/>
                <a:gd name="connsiteX4" fmla="*/ 5384800 w 5384800"/>
                <a:gd name="connsiteY4" fmla="*/ 2052000 h 2052000"/>
                <a:gd name="connsiteX5" fmla="*/ 0 w 5384800"/>
                <a:gd name="connsiteY5" fmla="*/ 2052000 h 20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84800" h="2052000">
                  <a:moveTo>
                    <a:pt x="0" y="0"/>
                  </a:moveTo>
                  <a:lnTo>
                    <a:pt x="4397400" y="0"/>
                  </a:lnTo>
                  <a:lnTo>
                    <a:pt x="4397400" y="392356"/>
                  </a:lnTo>
                  <a:lnTo>
                    <a:pt x="5384800" y="392356"/>
                  </a:lnTo>
                  <a:lnTo>
                    <a:pt x="5384800" y="2052000"/>
                  </a:lnTo>
                  <a:lnTo>
                    <a:pt x="0" y="20520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endParaRPr lang="es-MX" sz="1260" kern="0" dirty="0">
                <a:solidFill>
                  <a:prstClr val="black"/>
                </a:solidFill>
              </a:endParaRPr>
            </a:p>
            <a:p>
              <a:pPr marL="257176" indent="-257176" defTabSz="822960">
                <a:buFont typeface="Arial" panose="020B0604020202020204" pitchFamily="34" charset="0"/>
                <a:buChar char="•"/>
                <a:defRPr/>
              </a:pPr>
              <a:r>
                <a:rPr lang="es-MX" sz="1260" kern="0" dirty="0">
                  <a:solidFill>
                    <a:prstClr val="black"/>
                  </a:solidFill>
                </a:rPr>
                <a:t>Determinación del índice de cumplimiento de metas </a:t>
              </a:r>
            </a:p>
            <a:p>
              <a:pPr defTabSz="822960">
                <a:defRPr/>
              </a:pPr>
              <a:r>
                <a:rPr lang="es-MX" sz="1260" kern="0" dirty="0">
                  <a:solidFill>
                    <a:prstClr val="black"/>
                  </a:solidFill>
                </a:rPr>
                <a:t>       físicas del CMT (%)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57200" y="3184934"/>
              <a:ext cx="3298050" cy="394015"/>
            </a:xfrm>
            <a:custGeom>
              <a:avLst/>
              <a:gdLst>
                <a:gd name="connsiteX0" fmla="*/ 0 w 4397400"/>
                <a:gd name="connsiteY0" fmla="*/ 0 h 406400"/>
                <a:gd name="connsiteX1" fmla="*/ 4397400 w 4397400"/>
                <a:gd name="connsiteY1" fmla="*/ 0 h 406400"/>
                <a:gd name="connsiteX2" fmla="*/ 4397400 w 4397400"/>
                <a:gd name="connsiteY2" fmla="*/ 406400 h 406400"/>
                <a:gd name="connsiteX3" fmla="*/ 0 w 4397400"/>
                <a:gd name="connsiteY3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7400" h="406400">
                  <a:moveTo>
                    <a:pt x="0" y="0"/>
                  </a:moveTo>
                  <a:lnTo>
                    <a:pt x="4397400" y="0"/>
                  </a:lnTo>
                  <a:lnTo>
                    <a:pt x="4397400" y="406400"/>
                  </a:lnTo>
                  <a:lnTo>
                    <a:pt x="0" y="40640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60363" defTabSz="822960">
                <a:defRPr/>
              </a:pPr>
              <a:r>
                <a:rPr lang="es-MX" sz="1620" b="1" kern="0" dirty="0">
                  <a:solidFill>
                    <a:prstClr val="black"/>
                  </a:solidFill>
                </a:rPr>
                <a:t>Cálculo del índice de cumplimiento para metas físicas e inversión</a:t>
              </a:r>
            </a:p>
          </p:txBody>
        </p:sp>
      </p:grpSp>
      <p:sp>
        <p:nvSpPr>
          <p:cNvPr id="30" name="Elipse 29">
            <a:extLst>
              <a:ext uri="{FF2B5EF4-FFF2-40B4-BE49-F238E27FC236}">
                <a16:creationId xmlns:a16="http://schemas.microsoft.com/office/drawing/2014/main" id="{3DF795FF-EB5C-4EB5-9366-289E1299723C}"/>
              </a:ext>
            </a:extLst>
          </p:cNvPr>
          <p:cNvSpPr>
            <a:spLocks noChangeAspect="1"/>
          </p:cNvSpPr>
          <p:nvPr/>
        </p:nvSpPr>
        <p:spPr>
          <a:xfrm>
            <a:off x="6219123" y="916609"/>
            <a:ext cx="394361" cy="39436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64476734-E755-4C74-B738-1CAD5B4215E8}"/>
              </a:ext>
            </a:extLst>
          </p:cNvPr>
          <p:cNvSpPr>
            <a:spLocks noChangeAspect="1"/>
          </p:cNvSpPr>
          <p:nvPr/>
        </p:nvSpPr>
        <p:spPr>
          <a:xfrm>
            <a:off x="1025391" y="3556519"/>
            <a:ext cx="394361" cy="39436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3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DED27C3-2D9E-4A65-AEB0-940439B22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5786" y="4788423"/>
            <a:ext cx="3232510" cy="6797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447A7C8-1B9D-4786-B54D-7E0F54DBCB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3889" y="1859886"/>
            <a:ext cx="1957184" cy="141953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FAFC8D4-77FA-457D-9411-B4F65018E6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1442" y="4606600"/>
            <a:ext cx="2702077" cy="13047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EBA7D3D-D1D6-4AC5-95BB-F7C469919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4440" y="2646984"/>
            <a:ext cx="1957184" cy="152323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28CA8F4-ECE8-4B65-9E6A-8821C9286E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8902" y="2002274"/>
            <a:ext cx="2503413" cy="117204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421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Índice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c 26">
            <a:extLst>
              <a:ext uri="{FF2B5EF4-FFF2-40B4-BE49-F238E27FC236}">
                <a16:creationId xmlns:a16="http://schemas.microsoft.com/office/drawing/2014/main" id="{DAE3372B-D675-48FD-BA22-C94CB5AE738F}"/>
              </a:ext>
            </a:extLst>
          </p:cNvPr>
          <p:cNvSpPr>
            <a:spLocks noChangeAspect="1"/>
          </p:cNvSpPr>
          <p:nvPr/>
        </p:nvSpPr>
        <p:spPr>
          <a:xfrm>
            <a:off x="2814177" y="2340608"/>
            <a:ext cx="2608891" cy="2608891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kern="0">
              <a:solidFill>
                <a:sysClr val="windowText" lastClr="000000"/>
              </a:solidFill>
            </a:endParaRPr>
          </a:p>
        </p:txBody>
      </p:sp>
      <p:sp>
        <p:nvSpPr>
          <p:cNvPr id="7" name="Arc 27">
            <a:extLst>
              <a:ext uri="{FF2B5EF4-FFF2-40B4-BE49-F238E27FC236}">
                <a16:creationId xmlns:a16="http://schemas.microsoft.com/office/drawing/2014/main" id="{6EFF9FE2-AE6F-442F-B498-F2B8F5086726}"/>
              </a:ext>
            </a:extLst>
          </p:cNvPr>
          <p:cNvSpPr>
            <a:spLocks noChangeAspect="1"/>
          </p:cNvSpPr>
          <p:nvPr/>
        </p:nvSpPr>
        <p:spPr>
          <a:xfrm rot="7470034">
            <a:off x="2730993" y="2690211"/>
            <a:ext cx="1960098" cy="1960098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rc 28">
            <a:extLst>
              <a:ext uri="{FF2B5EF4-FFF2-40B4-BE49-F238E27FC236}">
                <a16:creationId xmlns:a16="http://schemas.microsoft.com/office/drawing/2014/main" id="{3E555CDA-EE0E-4156-B333-EEC2FF87E3ED}"/>
              </a:ext>
            </a:extLst>
          </p:cNvPr>
          <p:cNvSpPr>
            <a:spLocks noChangeAspect="1"/>
          </p:cNvSpPr>
          <p:nvPr/>
        </p:nvSpPr>
        <p:spPr>
          <a:xfrm rot="10507968">
            <a:off x="1801205" y="1760421"/>
            <a:ext cx="3819677" cy="3819677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66F916E4-8F7C-45DA-9974-DFBF6ED5F622}"/>
              </a:ext>
            </a:extLst>
          </p:cNvPr>
          <p:cNvSpPr>
            <a:spLocks noChangeAspect="1"/>
          </p:cNvSpPr>
          <p:nvPr/>
        </p:nvSpPr>
        <p:spPr>
          <a:xfrm>
            <a:off x="4370900" y="1767304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3EDBC513-5B4E-47EB-BFB3-C53AC8FCA1B7}"/>
              </a:ext>
            </a:extLst>
          </p:cNvPr>
          <p:cNvSpPr>
            <a:spLocks noChangeAspect="1"/>
          </p:cNvSpPr>
          <p:nvPr/>
        </p:nvSpPr>
        <p:spPr>
          <a:xfrm>
            <a:off x="5047573" y="2365815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F72D4E85-FBAB-4462-9CF1-23BD4B419DAF}"/>
              </a:ext>
            </a:extLst>
          </p:cNvPr>
          <p:cNvSpPr>
            <a:spLocks noChangeAspect="1"/>
          </p:cNvSpPr>
          <p:nvPr/>
        </p:nvSpPr>
        <p:spPr>
          <a:xfrm>
            <a:off x="5360955" y="3153640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4D891426-8A6C-4C3A-B79A-DA2B05FC8601}"/>
              </a:ext>
            </a:extLst>
          </p:cNvPr>
          <p:cNvSpPr/>
          <p:nvPr/>
        </p:nvSpPr>
        <p:spPr bwMode="auto">
          <a:xfrm>
            <a:off x="5158384" y="1620127"/>
            <a:ext cx="4739920" cy="432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marL="0" marR="0" indent="0" defTabSz="9144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Antecedentes</a:t>
            </a: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4159582C-435C-43A3-9CD7-24E5AAFAC941}"/>
              </a:ext>
            </a:extLst>
          </p:cNvPr>
          <p:cNvSpPr/>
          <p:nvPr/>
        </p:nvSpPr>
        <p:spPr bwMode="auto">
          <a:xfrm>
            <a:off x="5776036" y="2305662"/>
            <a:ext cx="4957840" cy="43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Contratos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EF481B0-8784-4803-BE28-4ACBED98ED89}"/>
              </a:ext>
            </a:extLst>
          </p:cNvPr>
          <p:cNvSpPr/>
          <p:nvPr/>
        </p:nvSpPr>
        <p:spPr bwMode="auto">
          <a:xfrm>
            <a:off x="6063159" y="3145221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Asignaciones</a:t>
            </a: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69F3709C-183B-48E0-9E02-541B37E72F52}"/>
              </a:ext>
            </a:extLst>
          </p:cNvPr>
          <p:cNvSpPr>
            <a:spLocks noChangeAspect="1"/>
          </p:cNvSpPr>
          <p:nvPr/>
        </p:nvSpPr>
        <p:spPr>
          <a:xfrm>
            <a:off x="5315158" y="4052351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CC00A9-8C1F-4680-A86F-0D3D8AE7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08" y="3145167"/>
            <a:ext cx="999771" cy="999771"/>
          </a:xfrm>
          <a:prstGeom prst="rect">
            <a:avLst/>
          </a:prstGeom>
        </p:spPr>
      </p:pic>
      <p:sp>
        <p:nvSpPr>
          <p:cNvPr id="19" name="Rectangle 39">
            <a:extLst>
              <a:ext uri="{FF2B5EF4-FFF2-40B4-BE49-F238E27FC236}">
                <a16:creationId xmlns:a16="http://schemas.microsoft.com/office/drawing/2014/main" id="{2AE80C3E-BDE9-402F-8623-9852BA2545C3}"/>
              </a:ext>
            </a:extLst>
          </p:cNvPr>
          <p:cNvSpPr/>
          <p:nvPr/>
        </p:nvSpPr>
        <p:spPr bwMode="auto">
          <a:xfrm>
            <a:off x="5888996" y="4015634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2604423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56D63EB3-20E3-4F5B-8815-DEC6E02BD53E}"/>
              </a:ext>
            </a:extLst>
          </p:cNvPr>
          <p:cNvSpPr/>
          <p:nvPr/>
        </p:nvSpPr>
        <p:spPr>
          <a:xfrm>
            <a:off x="283651" y="1326282"/>
            <a:ext cx="6243805" cy="43583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MX" u="sng" dirty="0"/>
              <a:t>Elementos del Compromiso Mínimo de Trabajo para Exploración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78786AA-DEED-410A-BC36-846585FDB524}"/>
              </a:ext>
            </a:extLst>
          </p:cNvPr>
          <p:cNvSpPr/>
          <p:nvPr/>
        </p:nvSpPr>
        <p:spPr>
          <a:xfrm>
            <a:off x="6998475" y="1326282"/>
            <a:ext cx="4853760" cy="43583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MX" u="sng" dirty="0"/>
              <a:t>Elementos del Compromiso Mínimo de Trabajo para Extracción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Las actividades a evaluar para el cumplimiento del CMT se determinan según el tipo de asignación en el Anexo 2 …</a:t>
            </a:r>
          </a:p>
        </p:txBody>
      </p:sp>
      <p:pic>
        <p:nvPicPr>
          <p:cNvPr id="4" name="Imagen 3">
            <a:hlinkClick r:id="rId2" action="ppaction://hlinksldjump"/>
            <a:extLst>
              <a:ext uri="{FF2B5EF4-FFF2-40B4-BE49-F238E27FC236}">
                <a16:creationId xmlns:a16="http://schemas.microsoft.com/office/drawing/2014/main" id="{90ED6C32-8941-44D7-9950-F7B91A3C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45" y="280034"/>
            <a:ext cx="1080549" cy="560309"/>
          </a:xfrm>
          <a:prstGeom prst="rect">
            <a:avLst/>
          </a:prstGeom>
        </p:spPr>
      </p:pic>
      <p:grpSp>
        <p:nvGrpSpPr>
          <p:cNvPr id="48" name="Grupo 47">
            <a:extLst>
              <a:ext uri="{FF2B5EF4-FFF2-40B4-BE49-F238E27FC236}">
                <a16:creationId xmlns:a16="http://schemas.microsoft.com/office/drawing/2014/main" id="{66F11721-20EF-44B6-8032-FE18250D4E85}"/>
              </a:ext>
            </a:extLst>
          </p:cNvPr>
          <p:cNvGrpSpPr/>
          <p:nvPr/>
        </p:nvGrpSpPr>
        <p:grpSpPr>
          <a:xfrm>
            <a:off x="255946" y="1920665"/>
            <a:ext cx="6206265" cy="3661257"/>
            <a:chOff x="185954" y="1281098"/>
            <a:chExt cx="6206265" cy="3661257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7E42135-B71E-4CB0-B026-EE23E063F4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0170" y="3095666"/>
              <a:ext cx="1110118" cy="1110118"/>
              <a:chOff x="7273638" y="4611020"/>
              <a:chExt cx="1800000" cy="1800000"/>
            </a:xfrm>
          </p:grpSpPr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id="{93271F92-474B-442E-AF80-DC6F5D4A4A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3638" y="4611020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051D9AF0-230C-47BA-8C05-5A71EB78AD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3638" y="4611020"/>
                <a:ext cx="1800000" cy="1800000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70000" sy="70000" flip="none" algn="tl"/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3AE46C1-2549-4CCD-8EFF-19A2DCBF753C}"/>
                </a:ext>
              </a:extLst>
            </p:cNvPr>
            <p:cNvSpPr txBox="1"/>
            <p:nvPr/>
          </p:nvSpPr>
          <p:spPr>
            <a:xfrm>
              <a:off x="4875117" y="4340188"/>
              <a:ext cx="1234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Inversión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D72D02F-82F3-4013-A922-B8765FAA19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320" y="1281098"/>
              <a:ext cx="1110118" cy="1110118"/>
              <a:chOff x="3254498" y="847100"/>
              <a:chExt cx="1800000" cy="1800000"/>
            </a:xfrm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A0B366B2-E3C8-4D7B-837E-DD11857F84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498" y="847100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1552D02-53A3-4BC3-8B8D-6B2336CFBC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498" y="847100"/>
                <a:ext cx="1800000" cy="180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B0A40C2-5539-4991-88C2-E77DE3E073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320" y="3095666"/>
              <a:ext cx="1110118" cy="1110118"/>
              <a:chOff x="3254498" y="3016695"/>
              <a:chExt cx="1800000" cy="1800000"/>
            </a:xfrm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A1DF33D8-D10F-43E8-8041-6150B5C6F2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498" y="3016695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CF7110AC-0125-445D-A24B-0A440ACF3A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4498" y="3016695"/>
                <a:ext cx="1800000" cy="180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E268EE4-A2A6-447E-9A9B-FBFE0CA2CB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5117" y="3095666"/>
              <a:ext cx="1110118" cy="1110118"/>
              <a:chOff x="9733583" y="2521166"/>
              <a:chExt cx="1800000" cy="1800000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0849848-F4CA-457D-8122-F96923678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3583" y="2521166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16AB5FCA-7A44-44B6-952F-8FE5F47C1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3583" y="2521166"/>
                <a:ext cx="1800000" cy="180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B603E9F4-55DF-4F01-B42C-2259685DDD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13951" y="1281098"/>
              <a:ext cx="1110118" cy="1110118"/>
              <a:chOff x="5915024" y="815486"/>
              <a:chExt cx="1800000" cy="1800000"/>
            </a:xfrm>
          </p:grpSpPr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FDDA8228-3467-4C78-8887-3BB8468A10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4" y="815486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9B544792-6102-445F-A566-585734698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5024" y="815486"/>
                <a:ext cx="1800000" cy="180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9B12E968-AFD2-46BA-A67C-5FFCE276E8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02598" y="2960365"/>
              <a:ext cx="1110118" cy="1110118"/>
              <a:chOff x="5922281" y="3071039"/>
              <a:chExt cx="1800000" cy="1800000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AEE5BEFA-C5BF-45D0-A9DA-49CDCF661C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2281" y="3071039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783A8B24-347C-4641-96BC-7BF55020C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2281" y="3071039"/>
                <a:ext cx="1800000" cy="180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CF09EF1B-0188-4AF9-B43E-B3EAB5F049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5117" y="1311711"/>
              <a:ext cx="1110118" cy="1110118"/>
              <a:chOff x="8611364" y="848536"/>
              <a:chExt cx="1800000" cy="1800000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07A16A76-F189-4A35-9541-4F865FE177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1364" y="848536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FFC3B343-0FF5-45BF-AD46-C71B97EB0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11364" y="848536"/>
                <a:ext cx="1800000" cy="180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A2CB1C5F-2EA8-4AA4-BA6E-A5DD5297ABB7}"/>
                </a:ext>
              </a:extLst>
            </p:cNvPr>
            <p:cNvSpPr/>
            <p:nvPr/>
          </p:nvSpPr>
          <p:spPr>
            <a:xfrm>
              <a:off x="866684" y="2438628"/>
              <a:ext cx="715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dirty="0"/>
                <a:t>Pozos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DF83EBA-243E-49A4-A667-977E489E78B5}"/>
                </a:ext>
              </a:extLst>
            </p:cNvPr>
            <p:cNvSpPr/>
            <p:nvPr/>
          </p:nvSpPr>
          <p:spPr>
            <a:xfrm>
              <a:off x="2884422" y="2438628"/>
              <a:ext cx="9691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dirty="0"/>
                <a:t>Estudios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85A5CF76-6A14-4E1D-B91D-546711E34650}"/>
                </a:ext>
              </a:extLst>
            </p:cNvPr>
            <p:cNvSpPr/>
            <p:nvPr/>
          </p:nvSpPr>
          <p:spPr>
            <a:xfrm>
              <a:off x="4476758" y="2439525"/>
              <a:ext cx="19154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dirty="0"/>
                <a:t>Electromagnéticos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677AD4C7-F056-4D68-837B-3DBED7BD5B26}"/>
                </a:ext>
              </a:extLst>
            </p:cNvPr>
            <p:cNvSpPr/>
            <p:nvPr/>
          </p:nvSpPr>
          <p:spPr>
            <a:xfrm>
              <a:off x="185954" y="4296024"/>
              <a:ext cx="20768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dirty="0"/>
                <a:t>Adquisición sísmica </a:t>
              </a:r>
            </a:p>
            <a:p>
              <a:pPr algn="ctr"/>
              <a:r>
                <a:rPr lang="es-MX" dirty="0"/>
                <a:t>2D y 3D</a:t>
              </a: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1525ED2C-724C-4EA3-9576-6350241C260E}"/>
                </a:ext>
              </a:extLst>
            </p:cNvPr>
            <p:cNvSpPr/>
            <p:nvPr/>
          </p:nvSpPr>
          <p:spPr>
            <a:xfrm>
              <a:off x="2330586" y="4302561"/>
              <a:ext cx="2076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dirty="0"/>
                <a:t>Procesado 2D y 3D</a:t>
              </a:r>
            </a:p>
          </p:txBody>
        </p:sp>
      </p:grpSp>
      <p:sp>
        <p:nvSpPr>
          <p:cNvPr id="32" name="Marcador de número de diapositiva 2">
            <a:extLst>
              <a:ext uri="{FF2B5EF4-FFF2-40B4-BE49-F238E27FC236}">
                <a16:creationId xmlns:a16="http://schemas.microsoft.com/office/drawing/2014/main" id="{4B1A322B-2B91-406A-A106-0D10E10E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9818" y="6460067"/>
            <a:ext cx="542925" cy="332845"/>
          </a:xfrm>
        </p:spPr>
        <p:txBody>
          <a:bodyPr/>
          <a:lstStyle/>
          <a:p>
            <a:pPr>
              <a:defRPr/>
            </a:pPr>
            <a:fld id="{E1816E81-F944-453B-9766-A714F5D5A23D}" type="slidenum">
              <a:rPr lang="es-MX" altLang="es-MX" smtClean="0">
                <a:latin typeface="+mn-lt"/>
              </a:rPr>
              <a:pPr>
                <a:defRPr/>
              </a:pPr>
              <a:t>30</a:t>
            </a:fld>
            <a:endParaRPr lang="es-MX" altLang="es-MX" dirty="0">
              <a:latin typeface="+mn-lt"/>
            </a:endParaRP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536BB78C-DC51-4182-9ABD-9FAEF478F959}"/>
              </a:ext>
            </a:extLst>
          </p:cNvPr>
          <p:cNvGrpSpPr/>
          <p:nvPr/>
        </p:nvGrpSpPr>
        <p:grpSpPr>
          <a:xfrm>
            <a:off x="7032657" y="1967339"/>
            <a:ext cx="4508494" cy="3308554"/>
            <a:chOff x="6623791" y="1311710"/>
            <a:chExt cx="4508494" cy="3308554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3068300D-8EC9-4023-9F7B-17988007B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6220" y="1317640"/>
              <a:ext cx="1110119" cy="1110119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626E2380-AB8D-4738-9FBF-DB8914D249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6616" y="1311710"/>
              <a:ext cx="1110119" cy="1110119"/>
              <a:chOff x="6892198" y="3329780"/>
              <a:chExt cx="1800000" cy="1800000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AEDF256C-5E44-4BB2-B806-03D28F3AB7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2198" y="3329780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7C842461-9BA1-4FD7-994C-0DB76017C3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2198" y="3329780"/>
                <a:ext cx="1800000" cy="180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EFDDC3A0-1579-4357-B6BA-4A5AD4F205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12120" y="3095665"/>
              <a:ext cx="1110119" cy="1110119"/>
              <a:chOff x="9733583" y="2521166"/>
              <a:chExt cx="1800000" cy="1800000"/>
            </a:xfrm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4F123F1E-68F6-4664-A237-B579C0868D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3583" y="2521166"/>
                <a:ext cx="1800000" cy="1800000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932A832F-EDA6-4F01-AF57-7B1171F529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33583" y="2521166"/>
                <a:ext cx="1800000" cy="180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C506403-BB7D-4E07-81E9-DE32B8DF5917}"/>
                </a:ext>
              </a:extLst>
            </p:cNvPr>
            <p:cNvSpPr>
              <a:spLocks/>
            </p:cNvSpPr>
            <p:nvPr/>
          </p:nvSpPr>
          <p:spPr>
            <a:xfrm>
              <a:off x="7301476" y="2404350"/>
              <a:ext cx="15203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dirty="0"/>
                <a:t>Perforaciones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9C9FAB99-6E69-4BD9-8756-B5D6B2EF6742}"/>
                </a:ext>
              </a:extLst>
            </p:cNvPr>
            <p:cNvSpPr>
              <a:spLocks/>
            </p:cNvSpPr>
            <p:nvPr/>
          </p:nvSpPr>
          <p:spPr>
            <a:xfrm>
              <a:off x="9402072" y="2438627"/>
              <a:ext cx="17302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dirty="0"/>
                <a:t>Terminaciones</a:t>
              </a: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DBDB9C93-AE46-4672-BF6C-5F3FB75EC303}"/>
                </a:ext>
              </a:extLst>
            </p:cNvPr>
            <p:cNvSpPr>
              <a:spLocks/>
            </p:cNvSpPr>
            <p:nvPr/>
          </p:nvSpPr>
          <p:spPr>
            <a:xfrm>
              <a:off x="6623791" y="4250932"/>
              <a:ext cx="26947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dirty="0"/>
                <a:t>Reparaciones Mayores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46B14C34-3BEE-4B30-BA89-F10C1A5F1FF6}"/>
                </a:ext>
              </a:extLst>
            </p:cNvPr>
            <p:cNvSpPr>
              <a:spLocks/>
            </p:cNvSpPr>
            <p:nvPr/>
          </p:nvSpPr>
          <p:spPr>
            <a:xfrm>
              <a:off x="9791227" y="4250932"/>
              <a:ext cx="11182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dirty="0"/>
                <a:t>Inversión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F228B874-8AF8-4098-9DD3-8FEAFB91EF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5445" y="3095666"/>
              <a:ext cx="1110119" cy="1110119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1F88671B-F9D3-40B4-A48C-B6249C71D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0370" y="2960364"/>
              <a:ext cx="1110119" cy="1110119"/>
            </a:xfrm>
            <a:prstGeom prst="ellipse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51" name="Elipse 50">
            <a:extLst>
              <a:ext uri="{FF2B5EF4-FFF2-40B4-BE49-F238E27FC236}">
                <a16:creationId xmlns:a16="http://schemas.microsoft.com/office/drawing/2014/main" id="{2B33CB36-6052-4385-B43E-3B9FD367DDF5}"/>
              </a:ext>
            </a:extLst>
          </p:cNvPr>
          <p:cNvSpPr>
            <a:spLocks noChangeAspect="1"/>
          </p:cNvSpPr>
          <p:nvPr/>
        </p:nvSpPr>
        <p:spPr>
          <a:xfrm>
            <a:off x="10676044" y="77420"/>
            <a:ext cx="394361" cy="3943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360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 action="ppaction://hlinksldjump"/>
            <a:extLst>
              <a:ext uri="{FF2B5EF4-FFF2-40B4-BE49-F238E27FC236}">
                <a16:creationId xmlns:a16="http://schemas.microsoft.com/office/drawing/2014/main" id="{4B3E51D3-7D16-4C31-A489-6269BEB7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280024"/>
            <a:ext cx="1080568" cy="56031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se realiza la integración de los reportes y evaluación de metas físicas a partir de la información entregada al CNIH…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09942-6339-426B-9900-6A84892F8967}"/>
              </a:ext>
            </a:extLst>
          </p:cNvPr>
          <p:cNvSpPr txBox="1"/>
          <p:nvPr/>
        </p:nvSpPr>
        <p:spPr>
          <a:xfrm>
            <a:off x="222628" y="1605641"/>
            <a:ext cx="4040811" cy="298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Revisión y análisis de evidencias documentales de actividades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Carga de información en software especializado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Medición de áreas de estudios geofísicos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/>
              <a:t>Visitas de verificación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98EB989-D242-4D9E-8FC2-2D98EC7895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19600" y="4425079"/>
          <a:ext cx="7605192" cy="1807085"/>
        </p:xfrm>
        <a:graphic>
          <a:graphicData uri="http://schemas.openxmlformats.org/drawingml/2006/table">
            <a:tbl>
              <a:tblPr firstRow="1" firstCol="1" bandRow="1"/>
              <a:tblGrid>
                <a:gridCol w="1972966">
                  <a:extLst>
                    <a:ext uri="{9D8B030D-6E8A-4147-A177-3AD203B41FA5}">
                      <a16:colId xmlns:a16="http://schemas.microsoft.com/office/drawing/2014/main" val="194093463"/>
                    </a:ext>
                  </a:extLst>
                </a:gridCol>
                <a:gridCol w="2092004">
                  <a:extLst>
                    <a:ext uri="{9D8B030D-6E8A-4147-A177-3AD203B41FA5}">
                      <a16:colId xmlns:a16="http://schemas.microsoft.com/office/drawing/2014/main" val="2024768331"/>
                    </a:ext>
                  </a:extLst>
                </a:gridCol>
                <a:gridCol w="1777614">
                  <a:extLst>
                    <a:ext uri="{9D8B030D-6E8A-4147-A177-3AD203B41FA5}">
                      <a16:colId xmlns:a16="http://schemas.microsoft.com/office/drawing/2014/main" val="2405481937"/>
                    </a:ext>
                  </a:extLst>
                </a:gridCol>
                <a:gridCol w="1762608">
                  <a:extLst>
                    <a:ext uri="{9D8B030D-6E8A-4147-A177-3AD203B41FA5}">
                      <a16:colId xmlns:a16="http://schemas.microsoft.com/office/drawing/2014/main" val="749442178"/>
                    </a:ext>
                  </a:extLst>
                </a:gridCol>
              </a:tblGrid>
              <a:tr h="3325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/ inversión</a:t>
                      </a:r>
                      <a:endParaRPr lang="es-MX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Realizado o Ejercido</a:t>
                      </a:r>
                      <a:b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(2014-2016)</a:t>
                      </a:r>
                      <a:endParaRPr lang="es-MX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validada</a:t>
                      </a:r>
                      <a:endParaRPr lang="es-MX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(2014-2016)</a:t>
                      </a:r>
                      <a:endParaRPr lang="es-MX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Proyección (2017)</a:t>
                      </a:r>
                      <a:endParaRPr lang="es-MX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785718"/>
                  </a:ext>
                </a:extLst>
              </a:tr>
              <a:tr h="34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Estudios (número)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153943"/>
                  </a:ext>
                </a:extLst>
              </a:tr>
              <a:tr h="34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Pozos (número)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798884"/>
                  </a:ext>
                </a:extLst>
              </a:tr>
              <a:tr h="34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Procesado (km2)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3,042.07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3,042.07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156369"/>
                  </a:ext>
                </a:extLst>
              </a:tr>
              <a:tr h="34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Inversión [MMpesos]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2,198.78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2,198.78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3,319.55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686149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42B7613-9FD5-4498-921E-FC811BA1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45" y="814240"/>
            <a:ext cx="4615303" cy="334744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90D4CB8-D233-4377-BF11-A2D157E653A8}"/>
              </a:ext>
            </a:extLst>
          </p:cNvPr>
          <p:cNvSpPr>
            <a:spLocks noChangeAspect="1"/>
          </p:cNvSpPr>
          <p:nvPr/>
        </p:nvSpPr>
        <p:spPr>
          <a:xfrm>
            <a:off x="10747044" y="82843"/>
            <a:ext cx="394361" cy="39436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5715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FB6C1448-A506-483C-B3D3-1074387818D7}"/>
              </a:ext>
            </a:extLst>
          </p:cNvPr>
          <p:cNvSpPr/>
          <p:nvPr/>
        </p:nvSpPr>
        <p:spPr>
          <a:xfrm>
            <a:off x="6881254" y="2297949"/>
            <a:ext cx="4932213" cy="14947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hlinkClick r:id="rId2" action="ppaction://hlinksldjump"/>
            <a:extLst>
              <a:ext uri="{FF2B5EF4-FFF2-40B4-BE49-F238E27FC236}">
                <a16:creationId xmlns:a16="http://schemas.microsoft.com/office/drawing/2014/main" id="{435F3688-45A2-4319-A2C6-361EE491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080" y="276090"/>
            <a:ext cx="1088155" cy="56425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s-MX" sz="24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se determina el Índice de Cumplimiento para cada una de las Asignaciones A partir de criterios establecidos …</a:t>
            </a: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9CEA5DDB-BF5A-47C5-9FA5-8F87DC3F0033}"/>
              </a:ext>
            </a:extLst>
          </p:cNvPr>
          <p:cNvGrpSpPr/>
          <p:nvPr/>
        </p:nvGrpSpPr>
        <p:grpSpPr>
          <a:xfrm>
            <a:off x="443351" y="1324943"/>
            <a:ext cx="335484" cy="3893608"/>
            <a:chOff x="1279709" y="1472633"/>
            <a:chExt cx="291356" cy="3587312"/>
          </a:xfrm>
        </p:grpSpPr>
        <p:cxnSp>
          <p:nvCxnSpPr>
            <p:cNvPr id="7" name="Straight Connector 4">
              <a:extLst>
                <a:ext uri="{FF2B5EF4-FFF2-40B4-BE49-F238E27FC236}">
                  <a16:creationId xmlns:a16="http://schemas.microsoft.com/office/drawing/2014/main" id="{237553B5-5E7E-45A1-9CFA-BBAB90EC577C}"/>
                </a:ext>
              </a:extLst>
            </p:cNvPr>
            <p:cNvCxnSpPr>
              <a:cxnSpLocks/>
            </p:cNvCxnSpPr>
            <p:nvPr/>
          </p:nvCxnSpPr>
          <p:spPr>
            <a:xfrm>
              <a:off x="1424198" y="1472633"/>
              <a:ext cx="0" cy="35873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88C90BF8-C950-4A37-B463-5A4A2ABDA3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9709" y="1710016"/>
              <a:ext cx="291356" cy="291356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3B179CDB-BA64-421A-9411-9890E28A4A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9709" y="2474681"/>
              <a:ext cx="291356" cy="29135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4332DA06-1C4E-451B-BACA-2F1EA7E74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9709" y="3209264"/>
              <a:ext cx="291356" cy="29135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3F89A4B-4480-4058-A7C5-BDCA2132B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9709" y="3902752"/>
              <a:ext cx="291356" cy="29135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6E1A6559-B1D8-49B7-AFDF-594E762DC9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9709" y="4600040"/>
              <a:ext cx="291356" cy="29135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21">
            <a:extLst>
              <a:ext uri="{FF2B5EF4-FFF2-40B4-BE49-F238E27FC236}">
                <a16:creationId xmlns:a16="http://schemas.microsoft.com/office/drawing/2014/main" id="{117CF6E2-9A10-4D79-ABE1-D96583C0C470}"/>
              </a:ext>
            </a:extLst>
          </p:cNvPr>
          <p:cNvSpPr txBox="1"/>
          <p:nvPr/>
        </p:nvSpPr>
        <p:spPr>
          <a:xfrm>
            <a:off x="1040888" y="1601904"/>
            <a:ext cx="577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La revisión se realiza al amparo de los Lineamientos de Planes.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ACE11298-8DD8-4342-82A8-022B94A91000}"/>
              </a:ext>
            </a:extLst>
          </p:cNvPr>
          <p:cNvSpPr txBox="1"/>
          <p:nvPr/>
        </p:nvSpPr>
        <p:spPr>
          <a:xfrm>
            <a:off x="1028911" y="4751094"/>
            <a:ext cx="577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 consideran sólo actividades terminadas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D0088EFB-ED0C-43E8-BB35-0D16E3601BF5}"/>
              </a:ext>
            </a:extLst>
          </p:cNvPr>
          <p:cNvSpPr txBox="1"/>
          <p:nvPr/>
        </p:nvSpPr>
        <p:spPr>
          <a:xfrm>
            <a:off x="1040888" y="2294038"/>
            <a:ext cx="577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 valida la entrega de información de actividades y de inversiones en los tiempos establecidos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8DD0D066-89A2-49D8-A959-73BA855EE491}"/>
              </a:ext>
            </a:extLst>
          </p:cNvPr>
          <p:cNvSpPr txBox="1"/>
          <p:nvPr/>
        </p:nvSpPr>
        <p:spPr>
          <a:xfrm>
            <a:off x="1040888" y="3951393"/>
            <a:ext cx="577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 realiza la selección de las Asignaciones.  </a:t>
            </a:r>
          </a:p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Extracción (A y A+AE sin AR) y Exploración (AE)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F8DA6AF2-EF73-46A3-8BE0-F084CA1D0F30}"/>
              </a:ext>
            </a:extLst>
          </p:cNvPr>
          <p:cNvSpPr txBox="1"/>
          <p:nvPr/>
        </p:nvSpPr>
        <p:spPr>
          <a:xfrm>
            <a:off x="1028911" y="3209854"/>
            <a:ext cx="5770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1600" kern="0" dirty="0">
                <a:solidFill>
                  <a:sysClr val="windowText" lastClr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 determina el periodo de evaluación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671FE3F-1AB4-4FF0-B549-F5E80F45D034}"/>
              </a:ext>
            </a:extLst>
          </p:cNvPr>
          <p:cNvGrpSpPr/>
          <p:nvPr/>
        </p:nvGrpSpPr>
        <p:grpSpPr>
          <a:xfrm>
            <a:off x="7040282" y="2324351"/>
            <a:ext cx="4828605" cy="1446550"/>
            <a:chOff x="7286379" y="2027608"/>
            <a:chExt cx="4828605" cy="144655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E88CE75-F8F7-4B58-8244-45BC0A6856F9}"/>
                </a:ext>
              </a:extLst>
            </p:cNvPr>
            <p:cNvSpPr/>
            <p:nvPr/>
          </p:nvSpPr>
          <p:spPr>
            <a:xfrm>
              <a:off x="7860530" y="2027608"/>
              <a:ext cx="425445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000" dirty="0">
                <a:solidFill>
                  <a:srgbClr val="5E5E5E"/>
                </a:solidFill>
                <a:ea typeface="ＭＳ Ｐゴシック" panose="020B0600070205080204" pitchFamily="34" charset="-128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MX" sz="2400" u="sng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% A1 + %A2 + … + %An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MX" sz="2400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Núm. 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000" dirty="0">
                <a:solidFill>
                  <a:srgbClr val="5E5E5E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34211FD-CA3B-4394-831B-431E0A6788E9}"/>
                </a:ext>
              </a:extLst>
            </p:cNvPr>
            <p:cNvSpPr txBox="1"/>
            <p:nvPr/>
          </p:nvSpPr>
          <p:spPr>
            <a:xfrm>
              <a:off x="7286379" y="2390229"/>
              <a:ext cx="9108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MX" sz="3200" b="1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s-MX" sz="3200" b="1" baseline="-25000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s-MX" sz="3200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 =</a:t>
              </a:r>
              <a:r>
                <a:rPr lang="es-MX" sz="2800" dirty="0">
                  <a:solidFill>
                    <a:srgbClr val="5E5E5E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EF2178F-24A0-465D-AAAF-490D82CD47FD}"/>
              </a:ext>
            </a:extLst>
          </p:cNvPr>
          <p:cNvSpPr/>
          <p:nvPr/>
        </p:nvSpPr>
        <p:spPr>
          <a:xfrm>
            <a:off x="6969924" y="4181707"/>
            <a:ext cx="49460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/>
              <a:t>IC :  	Índice de cumplimiento de metas físicas del CMT (%)</a:t>
            </a:r>
          </a:p>
          <a:p>
            <a:r>
              <a:rPr lang="es-MX" sz="1400" dirty="0"/>
              <a:t>%An:	% de cumplimiento por cada Actividad</a:t>
            </a:r>
          </a:p>
          <a:p>
            <a:r>
              <a:rPr lang="es-MX" sz="1400" dirty="0" err="1"/>
              <a:t>Núm</a:t>
            </a:r>
            <a:r>
              <a:rPr lang="es-MX" sz="1400" dirty="0"/>
              <a:t> E: 	Número de elementos en el numerador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E400059-A78D-4396-83CA-588BF6AFC708}"/>
              </a:ext>
            </a:extLst>
          </p:cNvPr>
          <p:cNvSpPr>
            <a:spLocks noChangeAspect="1"/>
          </p:cNvSpPr>
          <p:nvPr/>
        </p:nvSpPr>
        <p:spPr>
          <a:xfrm>
            <a:off x="10729899" y="101522"/>
            <a:ext cx="394361" cy="394361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540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8" y="46558"/>
            <a:ext cx="9645173" cy="590751"/>
          </a:xfrm>
        </p:spPr>
        <p:txBody>
          <a:bodyPr anchor="ctr">
            <a:noAutofit/>
          </a:bodyPr>
          <a:lstStyle/>
          <a:p>
            <a:r>
              <a:rPr lang="es-MX" sz="1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A partir del cálculo del índice de cumplimiento; se identifican las asignaciones que cumplen, las que cumplen con menor inversión y las que no cumplen…</a:t>
            </a:r>
          </a:p>
        </p:txBody>
      </p:sp>
      <p:pic>
        <p:nvPicPr>
          <p:cNvPr id="6" name="Imagen 5">
            <a:hlinkClick r:id="rId2" action="ppaction://hlinksldjump"/>
            <a:extLst>
              <a:ext uri="{FF2B5EF4-FFF2-40B4-BE49-F238E27FC236}">
                <a16:creationId xmlns:a16="http://schemas.microsoft.com/office/drawing/2014/main" id="{A7015E59-7756-4CDF-AB9C-C13E67E8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080" y="276089"/>
            <a:ext cx="1088155" cy="56425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90AC9AD9-5856-4846-98D3-230802854A1D}"/>
              </a:ext>
            </a:extLst>
          </p:cNvPr>
          <p:cNvSpPr>
            <a:spLocks noChangeAspect="1"/>
          </p:cNvSpPr>
          <p:nvPr/>
        </p:nvSpPr>
        <p:spPr>
          <a:xfrm>
            <a:off x="10731607" y="82212"/>
            <a:ext cx="390946" cy="38775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4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Vista general de diapositiva 6">
                <a:extLst>
                  <a:ext uri="{FF2B5EF4-FFF2-40B4-BE49-F238E27FC236}">
                    <a16:creationId xmlns:a16="http://schemas.microsoft.com/office/drawing/2014/main" id="{26E4D8BF-77CD-48DB-85EB-695876CE383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550015" y="5986125"/>
              <a:ext cx="564224" cy="317376"/>
            </p:xfrm>
            <a:graphic>
              <a:graphicData uri="http://schemas.microsoft.com/office/powerpoint/2016/slidezoom">
                <pslz:sldZm>
                  <pslz:sldZmObj sldId="355" cId="3755498037">
                    <pslz:zmPr id="{881AEF94-672B-4B2A-811B-C39B654A99BD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4224" cy="317376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Vista general de diapositiva 6">
                <a:hlinkClick r:id="" action="ppaction://noaction"/>
                <a:extLst>
                  <a:ext uri="{FF2B5EF4-FFF2-40B4-BE49-F238E27FC236}">
                    <a16:creationId xmlns:a16="http://schemas.microsoft.com/office/drawing/2014/main" id="{26E4D8BF-77CD-48DB-85EB-695876CE3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50015" y="5986125"/>
                <a:ext cx="564224" cy="317376"/>
              </a:xfrm>
              <a:prstGeom prst="rect">
                <a:avLst/>
              </a:prstGeom>
              <a:solidFill>
                <a:schemeClr val="bg2"/>
              </a:solidFill>
            </p:spPr>
          </p:pic>
        </mc:Fallback>
      </mc:AlternateContent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5E8B32A-E742-49DD-9F12-0F6E6FCA48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53633" y="2975944"/>
          <a:ext cx="3709945" cy="1733310"/>
        </p:xfrm>
        <a:graphic>
          <a:graphicData uri="http://schemas.openxmlformats.org/drawingml/2006/table">
            <a:tbl>
              <a:tblPr/>
              <a:tblGrid>
                <a:gridCol w="1639458">
                  <a:extLst>
                    <a:ext uri="{9D8B030D-6E8A-4147-A177-3AD203B41FA5}">
                      <a16:colId xmlns:a16="http://schemas.microsoft.com/office/drawing/2014/main" val="81000549"/>
                    </a:ext>
                  </a:extLst>
                </a:gridCol>
                <a:gridCol w="1024092">
                  <a:extLst>
                    <a:ext uri="{9D8B030D-6E8A-4147-A177-3AD203B41FA5}">
                      <a16:colId xmlns:a16="http://schemas.microsoft.com/office/drawing/2014/main" val="2091527989"/>
                    </a:ext>
                  </a:extLst>
                </a:gridCol>
                <a:gridCol w="1046395">
                  <a:extLst>
                    <a:ext uri="{9D8B030D-6E8A-4147-A177-3AD203B41FA5}">
                      <a16:colId xmlns:a16="http://schemas.microsoft.com/office/drawing/2014/main" val="1381445320"/>
                    </a:ext>
                  </a:extLst>
                </a:gridCol>
              </a:tblGrid>
              <a:tr h="4309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 de cumplimiento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Asignaciones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Asignaciones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680825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987075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20-40%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61042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40-60%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752584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60-80%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42164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80-100%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94366"/>
                  </a:ext>
                </a:extLst>
              </a:tr>
            </a:tbl>
          </a:graphicData>
        </a:graphic>
      </p:graphicFrame>
      <p:pic>
        <p:nvPicPr>
          <p:cNvPr id="11" name="Imagen 10" descr="Imagen que contiene texto, árbol, mapa&#10;&#10;Descripción generada con confianza muy alta">
            <a:extLst>
              <a:ext uri="{FF2B5EF4-FFF2-40B4-BE49-F238E27FC236}">
                <a16:creationId xmlns:a16="http://schemas.microsoft.com/office/drawing/2014/main" id="{E8653A00-71BD-497A-AE38-35EDDC963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21" y="714983"/>
            <a:ext cx="7677400" cy="54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5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3C9CAEC-8901-44D6-9C6B-645006407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" y="46558"/>
            <a:ext cx="9667658" cy="590751"/>
          </a:xfrm>
        </p:spPr>
        <p:txBody>
          <a:bodyPr anchor="ctr">
            <a:noAutofit/>
          </a:bodyPr>
          <a:lstStyle/>
          <a:p>
            <a:r>
              <a:rPr lang="es-MX" sz="1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A partir del cálculo del índice de cumplimiento; se identifican las asignaciones que cumplen, las que cumplen con menor inversión y las que no cumplen…</a:t>
            </a:r>
          </a:p>
        </p:txBody>
      </p:sp>
      <p:pic>
        <p:nvPicPr>
          <p:cNvPr id="6" name="Imagen 5">
            <a:hlinkClick r:id="rId2" action="ppaction://hlinksldjump"/>
            <a:extLst>
              <a:ext uri="{FF2B5EF4-FFF2-40B4-BE49-F238E27FC236}">
                <a16:creationId xmlns:a16="http://schemas.microsoft.com/office/drawing/2014/main" id="{A7015E59-7756-4CDF-AB9C-C13E67E82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080" y="276089"/>
            <a:ext cx="1088155" cy="56425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90AC9AD9-5856-4846-98D3-230802854A1D}"/>
              </a:ext>
            </a:extLst>
          </p:cNvPr>
          <p:cNvSpPr>
            <a:spLocks noChangeAspect="1"/>
          </p:cNvSpPr>
          <p:nvPr/>
        </p:nvSpPr>
        <p:spPr>
          <a:xfrm>
            <a:off x="10731607" y="82212"/>
            <a:ext cx="390946" cy="38775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chemeClr val="bg2"/>
                </a:solidFill>
              </a:rPr>
              <a:t>4</a:t>
            </a: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Vista general de diapositiva 6">
                <a:extLst>
                  <a:ext uri="{FF2B5EF4-FFF2-40B4-BE49-F238E27FC236}">
                    <a16:creationId xmlns:a16="http://schemas.microsoft.com/office/drawing/2014/main" id="{26E4D8BF-77CD-48DB-85EB-695876CE383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550015" y="5986125"/>
              <a:ext cx="564224" cy="317376"/>
            </p:xfrm>
            <a:graphic>
              <a:graphicData uri="http://schemas.microsoft.com/office/powerpoint/2016/slidezoom">
                <pslz:sldZm>
                  <pslz:sldZmObj sldId="355" cId="3755498037">
                    <pslz:zmPr id="{881AEF94-672B-4B2A-811B-C39B654A99BD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4224" cy="317376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Vista general de diapositiva 6">
                <a:hlinkClick r:id="" action="ppaction://noaction"/>
                <a:extLst>
                  <a:ext uri="{FF2B5EF4-FFF2-40B4-BE49-F238E27FC236}">
                    <a16:creationId xmlns:a16="http://schemas.microsoft.com/office/drawing/2014/main" id="{26E4D8BF-77CD-48DB-85EB-695876CE3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50015" y="5986125"/>
                <a:ext cx="564224" cy="317376"/>
              </a:xfrm>
              <a:prstGeom prst="rect">
                <a:avLst/>
              </a:prstGeom>
              <a:solidFill>
                <a:schemeClr val="bg2"/>
              </a:solidFill>
            </p:spPr>
          </p:pic>
        </mc:Fallback>
      </mc:AlternateContent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EDF4F09-28E1-4826-A682-C921A83BD7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66472" y="2826480"/>
          <a:ext cx="3748764" cy="1733310"/>
        </p:xfrm>
        <a:graphic>
          <a:graphicData uri="http://schemas.openxmlformats.org/drawingml/2006/table">
            <a:tbl>
              <a:tblPr/>
              <a:tblGrid>
                <a:gridCol w="1656613">
                  <a:extLst>
                    <a:ext uri="{9D8B030D-6E8A-4147-A177-3AD203B41FA5}">
                      <a16:colId xmlns:a16="http://schemas.microsoft.com/office/drawing/2014/main" val="81000549"/>
                    </a:ext>
                  </a:extLst>
                </a:gridCol>
                <a:gridCol w="1034807">
                  <a:extLst>
                    <a:ext uri="{9D8B030D-6E8A-4147-A177-3AD203B41FA5}">
                      <a16:colId xmlns:a16="http://schemas.microsoft.com/office/drawing/2014/main" val="2091527989"/>
                    </a:ext>
                  </a:extLst>
                </a:gridCol>
                <a:gridCol w="1057344">
                  <a:extLst>
                    <a:ext uri="{9D8B030D-6E8A-4147-A177-3AD203B41FA5}">
                      <a16:colId xmlns:a16="http://schemas.microsoft.com/office/drawing/2014/main" val="1381445320"/>
                    </a:ext>
                  </a:extLst>
                </a:gridCol>
              </a:tblGrid>
              <a:tr h="43291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 de cumplimiento CMT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Asignaciones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Asignaciones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680825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0-20%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987075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20-40%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61042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40-60%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752584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60-80%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42164"/>
                  </a:ext>
                </a:extLst>
              </a:tr>
              <a:tr h="25941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80-100%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08000" marR="1080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594366"/>
                  </a:ext>
                </a:extLst>
              </a:tr>
            </a:tbl>
          </a:graphicData>
        </a:graphic>
      </p:graphicFrame>
      <p:pic>
        <p:nvPicPr>
          <p:cNvPr id="13" name="Imagen 12" descr="Imagen que contiene texto, árbol, mapa&#10;&#10;Descripción generada con confianza muy alta">
            <a:extLst>
              <a:ext uri="{FF2B5EF4-FFF2-40B4-BE49-F238E27FC236}">
                <a16:creationId xmlns:a16="http://schemas.microsoft.com/office/drawing/2014/main" id="{9A6ACED6-5294-46D9-9AE3-C3E2D1A5C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47" y="724706"/>
            <a:ext cx="7649896" cy="540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2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Índice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c 26">
            <a:extLst>
              <a:ext uri="{FF2B5EF4-FFF2-40B4-BE49-F238E27FC236}">
                <a16:creationId xmlns:a16="http://schemas.microsoft.com/office/drawing/2014/main" id="{DAE3372B-D675-48FD-BA22-C94CB5AE738F}"/>
              </a:ext>
            </a:extLst>
          </p:cNvPr>
          <p:cNvSpPr>
            <a:spLocks noChangeAspect="1"/>
          </p:cNvSpPr>
          <p:nvPr/>
        </p:nvSpPr>
        <p:spPr>
          <a:xfrm>
            <a:off x="2814177" y="2340608"/>
            <a:ext cx="2608891" cy="2608891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kern="0">
              <a:solidFill>
                <a:sysClr val="windowText" lastClr="000000"/>
              </a:solidFill>
            </a:endParaRPr>
          </a:p>
        </p:txBody>
      </p:sp>
      <p:sp>
        <p:nvSpPr>
          <p:cNvPr id="7" name="Arc 27">
            <a:extLst>
              <a:ext uri="{FF2B5EF4-FFF2-40B4-BE49-F238E27FC236}">
                <a16:creationId xmlns:a16="http://schemas.microsoft.com/office/drawing/2014/main" id="{6EFF9FE2-AE6F-442F-B498-F2B8F5086726}"/>
              </a:ext>
            </a:extLst>
          </p:cNvPr>
          <p:cNvSpPr>
            <a:spLocks noChangeAspect="1"/>
          </p:cNvSpPr>
          <p:nvPr/>
        </p:nvSpPr>
        <p:spPr>
          <a:xfrm rot="7470034">
            <a:off x="2730993" y="2690211"/>
            <a:ext cx="1960098" cy="1960098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rc 28">
            <a:extLst>
              <a:ext uri="{FF2B5EF4-FFF2-40B4-BE49-F238E27FC236}">
                <a16:creationId xmlns:a16="http://schemas.microsoft.com/office/drawing/2014/main" id="{3E555CDA-EE0E-4156-B333-EEC2FF87E3ED}"/>
              </a:ext>
            </a:extLst>
          </p:cNvPr>
          <p:cNvSpPr>
            <a:spLocks noChangeAspect="1"/>
          </p:cNvSpPr>
          <p:nvPr/>
        </p:nvSpPr>
        <p:spPr>
          <a:xfrm rot="10507968">
            <a:off x="1801205" y="1760421"/>
            <a:ext cx="3819677" cy="3819677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66F916E4-8F7C-45DA-9974-DFBF6ED5F622}"/>
              </a:ext>
            </a:extLst>
          </p:cNvPr>
          <p:cNvSpPr>
            <a:spLocks noChangeAspect="1"/>
          </p:cNvSpPr>
          <p:nvPr/>
        </p:nvSpPr>
        <p:spPr>
          <a:xfrm>
            <a:off x="4370900" y="1767304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3EDBC513-5B4E-47EB-BFB3-C53AC8FCA1B7}"/>
              </a:ext>
            </a:extLst>
          </p:cNvPr>
          <p:cNvSpPr>
            <a:spLocks noChangeAspect="1"/>
          </p:cNvSpPr>
          <p:nvPr/>
        </p:nvSpPr>
        <p:spPr>
          <a:xfrm>
            <a:off x="5047573" y="2365815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F72D4E85-FBAB-4462-9CF1-23BD4B419DAF}"/>
              </a:ext>
            </a:extLst>
          </p:cNvPr>
          <p:cNvSpPr>
            <a:spLocks noChangeAspect="1"/>
          </p:cNvSpPr>
          <p:nvPr/>
        </p:nvSpPr>
        <p:spPr>
          <a:xfrm>
            <a:off x="5360955" y="3153640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4D891426-8A6C-4C3A-B79A-DA2B05FC8601}"/>
              </a:ext>
            </a:extLst>
          </p:cNvPr>
          <p:cNvSpPr/>
          <p:nvPr/>
        </p:nvSpPr>
        <p:spPr bwMode="auto">
          <a:xfrm>
            <a:off x="5158384" y="1620127"/>
            <a:ext cx="4739920" cy="432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marL="0" marR="0" indent="0" defTabSz="9144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Antecedentes</a:t>
            </a: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4159582C-435C-43A3-9CD7-24E5AAFAC941}"/>
              </a:ext>
            </a:extLst>
          </p:cNvPr>
          <p:cNvSpPr/>
          <p:nvPr/>
        </p:nvSpPr>
        <p:spPr bwMode="auto">
          <a:xfrm>
            <a:off x="5776036" y="2305662"/>
            <a:ext cx="4957840" cy="43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Contratos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EF481B0-8784-4803-BE28-4ACBED98ED89}"/>
              </a:ext>
            </a:extLst>
          </p:cNvPr>
          <p:cNvSpPr/>
          <p:nvPr/>
        </p:nvSpPr>
        <p:spPr bwMode="auto">
          <a:xfrm>
            <a:off x="6063159" y="3145221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Asignaciones</a:t>
            </a: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69F3709C-183B-48E0-9E02-541B37E72F52}"/>
              </a:ext>
            </a:extLst>
          </p:cNvPr>
          <p:cNvSpPr>
            <a:spLocks noChangeAspect="1"/>
          </p:cNvSpPr>
          <p:nvPr/>
        </p:nvSpPr>
        <p:spPr>
          <a:xfrm>
            <a:off x="5315158" y="4052351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CC00A9-8C1F-4680-A86F-0D3D8AE7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08" y="3145167"/>
            <a:ext cx="999771" cy="999771"/>
          </a:xfrm>
          <a:prstGeom prst="rect">
            <a:avLst/>
          </a:prstGeom>
        </p:spPr>
      </p:pic>
      <p:sp>
        <p:nvSpPr>
          <p:cNvPr id="19" name="Rectangle 39">
            <a:extLst>
              <a:ext uri="{FF2B5EF4-FFF2-40B4-BE49-F238E27FC236}">
                <a16:creationId xmlns:a16="http://schemas.microsoft.com/office/drawing/2014/main" id="{2AE80C3E-BDE9-402F-8623-9852BA2545C3}"/>
              </a:ext>
            </a:extLst>
          </p:cNvPr>
          <p:cNvSpPr/>
          <p:nvPr/>
        </p:nvSpPr>
        <p:spPr bwMode="auto">
          <a:xfrm>
            <a:off x="5888996" y="4015634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104809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ángulo 89">
            <a:extLst>
              <a:ext uri="{FF2B5EF4-FFF2-40B4-BE49-F238E27FC236}">
                <a16:creationId xmlns:a16="http://schemas.microsoft.com/office/drawing/2014/main" id="{C780E96E-597D-4905-9270-0B68592A70BE}"/>
              </a:ext>
            </a:extLst>
          </p:cNvPr>
          <p:cNvSpPr/>
          <p:nvPr/>
        </p:nvSpPr>
        <p:spPr>
          <a:xfrm>
            <a:off x="9342953" y="1010709"/>
            <a:ext cx="882072" cy="4320480"/>
          </a:xfrm>
          <a:prstGeom prst="rect">
            <a:avLst/>
          </a:prstGeom>
          <a:solidFill>
            <a:srgbClr val="6699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920" dirty="0"/>
              <a:t>Revisión de gabinete</a:t>
            </a:r>
            <a:endParaRPr lang="en-US" sz="192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MX" sz="2400" cap="all" dirty="0">
                <a:ea typeface="Open Sans" panose="020B0606030504020204" pitchFamily="34" charset="0"/>
                <a:cs typeface="Open Sans" panose="020B0606030504020204" pitchFamily="34" charset="0"/>
              </a:rPr>
              <a:t>Modelo general de Supervisión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B4102E7-B146-4495-BED7-5F85CDF59C4A}"/>
              </a:ext>
            </a:extLst>
          </p:cNvPr>
          <p:cNvSpPr/>
          <p:nvPr/>
        </p:nvSpPr>
        <p:spPr>
          <a:xfrm>
            <a:off x="1887737" y="1017931"/>
            <a:ext cx="7314035" cy="1382554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80" dirty="0">
                <a:solidFill>
                  <a:srgbClr val="000066"/>
                </a:solidFill>
              </a:rPr>
              <a:t>Satelital</a:t>
            </a:r>
            <a:endParaRPr lang="en-US" sz="1920" dirty="0">
              <a:solidFill>
                <a:srgbClr val="000066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84B218-D09E-4DD1-AF88-60AA213F06B7}"/>
              </a:ext>
            </a:extLst>
          </p:cNvPr>
          <p:cNvSpPr/>
          <p:nvPr/>
        </p:nvSpPr>
        <p:spPr>
          <a:xfrm>
            <a:off x="1887737" y="2486894"/>
            <a:ext cx="7314035" cy="1382554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440" dirty="0">
                <a:solidFill>
                  <a:srgbClr val="000066"/>
                </a:solidFill>
              </a:rPr>
              <a:t>Vuelos </a:t>
            </a:r>
          </a:p>
          <a:p>
            <a:pPr algn="ctr"/>
            <a:r>
              <a:rPr lang="es-MX" sz="1440" dirty="0">
                <a:solidFill>
                  <a:srgbClr val="000066"/>
                </a:solidFill>
              </a:rPr>
              <a:t>tripulados </a:t>
            </a:r>
          </a:p>
          <a:p>
            <a:pPr algn="ctr"/>
            <a:r>
              <a:rPr lang="es-MX" sz="1440" dirty="0">
                <a:solidFill>
                  <a:srgbClr val="000066"/>
                </a:solidFill>
              </a:rPr>
              <a:t>y no tripulados</a:t>
            </a:r>
            <a:endParaRPr lang="en-US" sz="1440" dirty="0">
              <a:solidFill>
                <a:srgbClr val="000066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BE7BC59-CA0C-4D1E-A9BB-FA838386424E}"/>
              </a:ext>
            </a:extLst>
          </p:cNvPr>
          <p:cNvSpPr/>
          <p:nvPr/>
        </p:nvSpPr>
        <p:spPr>
          <a:xfrm>
            <a:off x="1887737" y="3955857"/>
            <a:ext cx="7314035" cy="1382554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680" dirty="0">
                <a:solidFill>
                  <a:srgbClr val="000066"/>
                </a:solidFill>
              </a:rPr>
              <a:t>Visitas de </a:t>
            </a:r>
          </a:p>
          <a:p>
            <a:pPr algn="ctr"/>
            <a:r>
              <a:rPr lang="es-MX" sz="1680" dirty="0">
                <a:solidFill>
                  <a:srgbClr val="000066"/>
                </a:solidFill>
              </a:rPr>
              <a:t>campo</a:t>
            </a:r>
            <a:endParaRPr lang="en-US" sz="1680" dirty="0">
              <a:solidFill>
                <a:srgbClr val="000066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CBF5BCA-06C3-4329-A4BA-1F7ACF253F31}"/>
              </a:ext>
            </a:extLst>
          </p:cNvPr>
          <p:cNvSpPr/>
          <p:nvPr/>
        </p:nvSpPr>
        <p:spPr>
          <a:xfrm>
            <a:off x="1887737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42CEBC-A986-4B1F-BE27-5C7A298B5B6E}"/>
              </a:ext>
            </a:extLst>
          </p:cNvPr>
          <p:cNvSpPr/>
          <p:nvPr/>
        </p:nvSpPr>
        <p:spPr>
          <a:xfrm>
            <a:off x="2327524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EA91B3-8C71-40DC-9EC2-BB44F3327F05}"/>
              </a:ext>
            </a:extLst>
          </p:cNvPr>
          <p:cNvSpPr/>
          <p:nvPr/>
        </p:nvSpPr>
        <p:spPr>
          <a:xfrm>
            <a:off x="2767311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CBED972-6DE1-46D7-9249-5AB265F12388}"/>
              </a:ext>
            </a:extLst>
          </p:cNvPr>
          <p:cNvSpPr/>
          <p:nvPr/>
        </p:nvSpPr>
        <p:spPr>
          <a:xfrm>
            <a:off x="3207098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1E2B20E-BF8F-4DDC-87BB-D3448967FD15}"/>
              </a:ext>
            </a:extLst>
          </p:cNvPr>
          <p:cNvSpPr/>
          <p:nvPr/>
        </p:nvSpPr>
        <p:spPr>
          <a:xfrm>
            <a:off x="3646885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2D4377-0AC3-4A7E-9635-1D2AADECE03C}"/>
              </a:ext>
            </a:extLst>
          </p:cNvPr>
          <p:cNvSpPr/>
          <p:nvPr/>
        </p:nvSpPr>
        <p:spPr>
          <a:xfrm>
            <a:off x="4086671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ACA9671-8850-40D3-BB3B-AEBF01ABB65E}"/>
              </a:ext>
            </a:extLst>
          </p:cNvPr>
          <p:cNvSpPr/>
          <p:nvPr/>
        </p:nvSpPr>
        <p:spPr>
          <a:xfrm>
            <a:off x="4526458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484B418-EB39-430B-998F-B631C19E61CC}"/>
              </a:ext>
            </a:extLst>
          </p:cNvPr>
          <p:cNvSpPr/>
          <p:nvPr/>
        </p:nvSpPr>
        <p:spPr>
          <a:xfrm>
            <a:off x="4966245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89C3DD-06F7-4CF3-8E69-562DE9F86C4D}"/>
              </a:ext>
            </a:extLst>
          </p:cNvPr>
          <p:cNvSpPr/>
          <p:nvPr/>
        </p:nvSpPr>
        <p:spPr>
          <a:xfrm>
            <a:off x="5406032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53867FB-63F0-45EA-B19A-535EE57418DC}"/>
              </a:ext>
            </a:extLst>
          </p:cNvPr>
          <p:cNvSpPr/>
          <p:nvPr/>
        </p:nvSpPr>
        <p:spPr>
          <a:xfrm>
            <a:off x="5845819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DCA2142-3DA7-4F8C-908C-65EE78540374}"/>
              </a:ext>
            </a:extLst>
          </p:cNvPr>
          <p:cNvSpPr/>
          <p:nvPr/>
        </p:nvSpPr>
        <p:spPr>
          <a:xfrm>
            <a:off x="6285605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DAFC18D-D220-4A4F-9332-E1132C94C111}"/>
              </a:ext>
            </a:extLst>
          </p:cNvPr>
          <p:cNvSpPr/>
          <p:nvPr/>
        </p:nvSpPr>
        <p:spPr>
          <a:xfrm>
            <a:off x="6725392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3D64C51-F220-4D63-86EA-CA6E9B08112A}"/>
              </a:ext>
            </a:extLst>
          </p:cNvPr>
          <p:cNvSpPr/>
          <p:nvPr/>
        </p:nvSpPr>
        <p:spPr>
          <a:xfrm>
            <a:off x="7165179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68A2319-DE5C-45E9-AB3D-F17E77F3D3B2}"/>
              </a:ext>
            </a:extLst>
          </p:cNvPr>
          <p:cNvSpPr/>
          <p:nvPr/>
        </p:nvSpPr>
        <p:spPr>
          <a:xfrm>
            <a:off x="7604966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6FB7B6D-8F84-4BE9-A4CE-629B8D0B3B49}"/>
              </a:ext>
            </a:extLst>
          </p:cNvPr>
          <p:cNvSpPr/>
          <p:nvPr/>
        </p:nvSpPr>
        <p:spPr>
          <a:xfrm>
            <a:off x="8044753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9EC69CB4-A50E-41A7-A9A4-AC4764AAA5B4}"/>
              </a:ext>
            </a:extLst>
          </p:cNvPr>
          <p:cNvSpPr/>
          <p:nvPr/>
        </p:nvSpPr>
        <p:spPr>
          <a:xfrm>
            <a:off x="8484544" y="2237832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DADC54DA-BD3A-4053-824A-05CB3A953604}"/>
              </a:ext>
            </a:extLst>
          </p:cNvPr>
          <p:cNvSpPr/>
          <p:nvPr/>
        </p:nvSpPr>
        <p:spPr>
          <a:xfrm>
            <a:off x="1887737" y="3706795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A7D887D-9546-4092-836A-09904866F30E}"/>
              </a:ext>
            </a:extLst>
          </p:cNvPr>
          <p:cNvSpPr/>
          <p:nvPr/>
        </p:nvSpPr>
        <p:spPr>
          <a:xfrm>
            <a:off x="2327524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DBD531C-4265-4F54-ABE7-262492D7729F}"/>
              </a:ext>
            </a:extLst>
          </p:cNvPr>
          <p:cNvSpPr/>
          <p:nvPr/>
        </p:nvSpPr>
        <p:spPr>
          <a:xfrm>
            <a:off x="2767311" y="3706795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A8279E18-0F22-4C1A-8758-35848CA5B106}"/>
              </a:ext>
            </a:extLst>
          </p:cNvPr>
          <p:cNvSpPr/>
          <p:nvPr/>
        </p:nvSpPr>
        <p:spPr>
          <a:xfrm>
            <a:off x="3207098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CFA8B1C-3E31-45DE-8D15-D561AB47BC51}"/>
              </a:ext>
            </a:extLst>
          </p:cNvPr>
          <p:cNvSpPr/>
          <p:nvPr/>
        </p:nvSpPr>
        <p:spPr>
          <a:xfrm>
            <a:off x="3646885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F3BEBD9-D1CE-4F1B-846E-ACF80EA2D964}"/>
              </a:ext>
            </a:extLst>
          </p:cNvPr>
          <p:cNvSpPr/>
          <p:nvPr/>
        </p:nvSpPr>
        <p:spPr>
          <a:xfrm>
            <a:off x="4086671" y="3706795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FD744BFD-B342-4FB8-84A7-B61755701A0D}"/>
              </a:ext>
            </a:extLst>
          </p:cNvPr>
          <p:cNvSpPr/>
          <p:nvPr/>
        </p:nvSpPr>
        <p:spPr>
          <a:xfrm>
            <a:off x="4526458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AF2EDCB-6F2F-4D53-8F3F-612F313E4993}"/>
              </a:ext>
            </a:extLst>
          </p:cNvPr>
          <p:cNvSpPr/>
          <p:nvPr/>
        </p:nvSpPr>
        <p:spPr>
          <a:xfrm>
            <a:off x="4966245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01339D15-AAA6-499E-A749-1FC0160831CC}"/>
              </a:ext>
            </a:extLst>
          </p:cNvPr>
          <p:cNvSpPr/>
          <p:nvPr/>
        </p:nvSpPr>
        <p:spPr>
          <a:xfrm>
            <a:off x="5406032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47494DF1-E975-487D-8B9A-EAB176DE1720}"/>
              </a:ext>
            </a:extLst>
          </p:cNvPr>
          <p:cNvSpPr/>
          <p:nvPr/>
        </p:nvSpPr>
        <p:spPr>
          <a:xfrm>
            <a:off x="5845819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231C6215-ABB3-44B8-9FFE-81B86DF96A72}"/>
              </a:ext>
            </a:extLst>
          </p:cNvPr>
          <p:cNvSpPr/>
          <p:nvPr/>
        </p:nvSpPr>
        <p:spPr>
          <a:xfrm>
            <a:off x="6285605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C487945-2CEA-4F7D-8B0A-B7E54E9A7524}"/>
              </a:ext>
            </a:extLst>
          </p:cNvPr>
          <p:cNvSpPr/>
          <p:nvPr/>
        </p:nvSpPr>
        <p:spPr>
          <a:xfrm>
            <a:off x="6725392" y="3706795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35FC1F5-1313-4860-B998-3D9EE8B73749}"/>
              </a:ext>
            </a:extLst>
          </p:cNvPr>
          <p:cNvSpPr/>
          <p:nvPr/>
        </p:nvSpPr>
        <p:spPr>
          <a:xfrm>
            <a:off x="7165179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17506BF-2E40-4CBE-B190-4BED3AB09361}"/>
              </a:ext>
            </a:extLst>
          </p:cNvPr>
          <p:cNvSpPr/>
          <p:nvPr/>
        </p:nvSpPr>
        <p:spPr>
          <a:xfrm>
            <a:off x="7604966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12C9DDC-7A2F-4B4C-BF99-01F757A0BF7D}"/>
              </a:ext>
            </a:extLst>
          </p:cNvPr>
          <p:cNvSpPr/>
          <p:nvPr/>
        </p:nvSpPr>
        <p:spPr>
          <a:xfrm>
            <a:off x="8044753" y="3706795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8BCB27A-B42B-4666-907C-B9B2088F571D}"/>
              </a:ext>
            </a:extLst>
          </p:cNvPr>
          <p:cNvSpPr/>
          <p:nvPr/>
        </p:nvSpPr>
        <p:spPr>
          <a:xfrm>
            <a:off x="8484544" y="3706795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FDC6B496-AB35-413B-9A19-FDEEDC8748AE}"/>
              </a:ext>
            </a:extLst>
          </p:cNvPr>
          <p:cNvSpPr/>
          <p:nvPr/>
        </p:nvSpPr>
        <p:spPr>
          <a:xfrm>
            <a:off x="1887737" y="5175758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DB30D29A-90B1-4337-B0F3-1E8A45AB7A96}"/>
              </a:ext>
            </a:extLst>
          </p:cNvPr>
          <p:cNvSpPr/>
          <p:nvPr/>
        </p:nvSpPr>
        <p:spPr>
          <a:xfrm>
            <a:off x="2327524" y="5175758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38F930E-3400-4DB5-9ACC-87A9BBCD91EF}"/>
              </a:ext>
            </a:extLst>
          </p:cNvPr>
          <p:cNvSpPr/>
          <p:nvPr/>
        </p:nvSpPr>
        <p:spPr>
          <a:xfrm>
            <a:off x="2767311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AE5497CA-F395-4057-9716-2F440A1BFD82}"/>
              </a:ext>
            </a:extLst>
          </p:cNvPr>
          <p:cNvSpPr/>
          <p:nvPr/>
        </p:nvSpPr>
        <p:spPr>
          <a:xfrm>
            <a:off x="3207098" y="5175758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6B397AAA-C67F-4C80-89D8-718DA96D77F7}"/>
              </a:ext>
            </a:extLst>
          </p:cNvPr>
          <p:cNvSpPr/>
          <p:nvPr/>
        </p:nvSpPr>
        <p:spPr>
          <a:xfrm>
            <a:off x="3646885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42F03F95-E292-4E65-B493-F1114854C445}"/>
              </a:ext>
            </a:extLst>
          </p:cNvPr>
          <p:cNvSpPr/>
          <p:nvPr/>
        </p:nvSpPr>
        <p:spPr>
          <a:xfrm>
            <a:off x="4086671" y="5175758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B59FE4FE-62F6-49AD-966A-2DBAFD25DA2A}"/>
              </a:ext>
            </a:extLst>
          </p:cNvPr>
          <p:cNvSpPr/>
          <p:nvPr/>
        </p:nvSpPr>
        <p:spPr>
          <a:xfrm>
            <a:off x="4526458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2EC0B788-09A1-4F62-8686-8FACE38866EE}"/>
              </a:ext>
            </a:extLst>
          </p:cNvPr>
          <p:cNvSpPr/>
          <p:nvPr/>
        </p:nvSpPr>
        <p:spPr>
          <a:xfrm>
            <a:off x="4966245" y="5175758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2CEAF8EC-7D9D-49D4-A057-933BFEBF826D}"/>
              </a:ext>
            </a:extLst>
          </p:cNvPr>
          <p:cNvSpPr/>
          <p:nvPr/>
        </p:nvSpPr>
        <p:spPr>
          <a:xfrm>
            <a:off x="5406032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D0FFA753-69C9-4C17-915C-A2A08D1649F4}"/>
              </a:ext>
            </a:extLst>
          </p:cNvPr>
          <p:cNvSpPr/>
          <p:nvPr/>
        </p:nvSpPr>
        <p:spPr>
          <a:xfrm>
            <a:off x="5845819" y="5175758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D3B3AD7-768E-480A-818C-3BC6B9EA02EF}"/>
              </a:ext>
            </a:extLst>
          </p:cNvPr>
          <p:cNvSpPr/>
          <p:nvPr/>
        </p:nvSpPr>
        <p:spPr>
          <a:xfrm>
            <a:off x="6285605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12A9A83-DA73-4F3C-BAE9-D4D2B2921D8C}"/>
              </a:ext>
            </a:extLst>
          </p:cNvPr>
          <p:cNvSpPr/>
          <p:nvPr/>
        </p:nvSpPr>
        <p:spPr>
          <a:xfrm>
            <a:off x="6725392" y="5175758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81D581ED-C34F-435B-A9FB-7DC5C67DEFEE}"/>
              </a:ext>
            </a:extLst>
          </p:cNvPr>
          <p:cNvSpPr/>
          <p:nvPr/>
        </p:nvSpPr>
        <p:spPr>
          <a:xfrm>
            <a:off x="7165179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B29B55C3-7957-49B8-A479-1D937A1F9623}"/>
              </a:ext>
            </a:extLst>
          </p:cNvPr>
          <p:cNvSpPr/>
          <p:nvPr/>
        </p:nvSpPr>
        <p:spPr>
          <a:xfrm>
            <a:off x="7604966" y="5175758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0A05611-7A9C-4566-8E74-1F3BF6C6E820}"/>
              </a:ext>
            </a:extLst>
          </p:cNvPr>
          <p:cNvSpPr/>
          <p:nvPr/>
        </p:nvSpPr>
        <p:spPr>
          <a:xfrm>
            <a:off x="8044753" y="5175758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ED2B1D0E-E34D-4209-A8CD-D5F14B1918CE}"/>
              </a:ext>
            </a:extLst>
          </p:cNvPr>
          <p:cNvSpPr/>
          <p:nvPr/>
        </p:nvSpPr>
        <p:spPr>
          <a:xfrm>
            <a:off x="8484544" y="5175758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4" name="Triángulo rectángulo 3">
            <a:extLst>
              <a:ext uri="{FF2B5EF4-FFF2-40B4-BE49-F238E27FC236}">
                <a16:creationId xmlns:a16="http://schemas.microsoft.com/office/drawing/2014/main" id="{B7309834-B947-4CF4-9973-F61EF98F9FA6}"/>
              </a:ext>
            </a:extLst>
          </p:cNvPr>
          <p:cNvSpPr/>
          <p:nvPr/>
        </p:nvSpPr>
        <p:spPr>
          <a:xfrm>
            <a:off x="1023640" y="1027365"/>
            <a:ext cx="672850" cy="4320480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7000">
                <a:srgbClr val="92D05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920" dirty="0"/>
              <a:t>Personal</a:t>
            </a:r>
            <a:endParaRPr lang="en-US" sz="1920" dirty="0"/>
          </a:p>
        </p:txBody>
      </p:sp>
      <p:sp>
        <p:nvSpPr>
          <p:cNvPr id="68" name="Triángulo rectángulo 67">
            <a:extLst>
              <a:ext uri="{FF2B5EF4-FFF2-40B4-BE49-F238E27FC236}">
                <a16:creationId xmlns:a16="http://schemas.microsoft.com/office/drawing/2014/main" id="{424370FA-2FCB-4E9B-9CEC-B6B35CA58C35}"/>
              </a:ext>
            </a:extLst>
          </p:cNvPr>
          <p:cNvSpPr/>
          <p:nvPr/>
        </p:nvSpPr>
        <p:spPr>
          <a:xfrm flipH="1" flipV="1">
            <a:off x="1089196" y="1017931"/>
            <a:ext cx="672850" cy="4320480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7000">
                <a:srgbClr val="92D05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920" dirty="0"/>
              <a:t>Cobertura</a:t>
            </a:r>
            <a:endParaRPr lang="en-US" sz="1920" dirty="0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7F2499AA-28F8-4E61-A08B-DA8939C316B3}"/>
              </a:ext>
            </a:extLst>
          </p:cNvPr>
          <p:cNvSpPr/>
          <p:nvPr/>
        </p:nvSpPr>
        <p:spPr>
          <a:xfrm>
            <a:off x="1658047" y="5548921"/>
            <a:ext cx="402370" cy="162653"/>
          </a:xfrm>
          <a:prstGeom prst="rect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608F84FE-744C-4D0D-8ACA-E447F4AD5935}"/>
              </a:ext>
            </a:extLst>
          </p:cNvPr>
          <p:cNvSpPr/>
          <p:nvPr/>
        </p:nvSpPr>
        <p:spPr>
          <a:xfrm>
            <a:off x="1658047" y="5774089"/>
            <a:ext cx="402370" cy="162653"/>
          </a:xfrm>
          <a:prstGeom prst="rect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1A57AC12-D963-4570-A1CE-E3C5D373FD6C}"/>
              </a:ext>
            </a:extLst>
          </p:cNvPr>
          <p:cNvSpPr/>
          <p:nvPr/>
        </p:nvSpPr>
        <p:spPr>
          <a:xfrm>
            <a:off x="1658047" y="5999257"/>
            <a:ext cx="402370" cy="1626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2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600046B8-EC51-4668-9214-2087783AEB76}"/>
              </a:ext>
            </a:extLst>
          </p:cNvPr>
          <p:cNvSpPr txBox="1"/>
          <p:nvPr/>
        </p:nvSpPr>
        <p:spPr>
          <a:xfrm>
            <a:off x="2060417" y="5689216"/>
            <a:ext cx="34558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40" dirty="0"/>
              <a:t>Frecuencia / Programado</a:t>
            </a:r>
            <a:endParaRPr lang="en-US" sz="1440" dirty="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F81D73E2-AB76-453A-8E6E-D060EDCE98B5}"/>
              </a:ext>
            </a:extLst>
          </p:cNvPr>
          <p:cNvSpPr txBox="1"/>
          <p:nvPr/>
        </p:nvSpPr>
        <p:spPr>
          <a:xfrm>
            <a:off x="2060417" y="5469402"/>
            <a:ext cx="34558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40" dirty="0"/>
              <a:t>No programado</a:t>
            </a:r>
            <a:endParaRPr lang="en-US" sz="1440" dirty="0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F7E274ED-229D-4F25-A1E2-34067504E4EE}"/>
              </a:ext>
            </a:extLst>
          </p:cNvPr>
          <p:cNvSpPr txBox="1"/>
          <p:nvPr/>
        </p:nvSpPr>
        <p:spPr>
          <a:xfrm>
            <a:off x="2060417" y="5909029"/>
            <a:ext cx="345583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40" dirty="0"/>
              <a:t>Sin actividad</a:t>
            </a:r>
            <a:endParaRPr lang="en-US" sz="1440" dirty="0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CFD97A2B-2E3A-49C7-9BC7-6D18BEC0F365}"/>
              </a:ext>
            </a:extLst>
          </p:cNvPr>
          <p:cNvSpPr/>
          <p:nvPr/>
        </p:nvSpPr>
        <p:spPr>
          <a:xfrm>
            <a:off x="9781031" y="1028493"/>
            <a:ext cx="384703" cy="1036356"/>
          </a:xfrm>
          <a:prstGeom prst="rect">
            <a:avLst/>
          </a:prstGeom>
          <a:solidFill>
            <a:srgbClr val="CCEC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320" dirty="0"/>
              <a:t>Perforación</a:t>
            </a:r>
            <a:endParaRPr lang="en-US" sz="1320" dirty="0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A822AFFF-82C4-4838-9507-5BEF04294D98}"/>
              </a:ext>
            </a:extLst>
          </p:cNvPr>
          <p:cNvSpPr/>
          <p:nvPr/>
        </p:nvSpPr>
        <p:spPr>
          <a:xfrm>
            <a:off x="9783989" y="2102273"/>
            <a:ext cx="384703" cy="1036356"/>
          </a:xfrm>
          <a:prstGeom prst="rect">
            <a:avLst/>
          </a:prstGeom>
          <a:solidFill>
            <a:srgbClr val="CCEC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320" dirty="0"/>
              <a:t>Medición</a:t>
            </a:r>
            <a:endParaRPr lang="en-US" sz="1320" dirty="0"/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5300D49C-4DE7-410C-8D5C-0262A3152557}"/>
              </a:ext>
            </a:extLst>
          </p:cNvPr>
          <p:cNvSpPr/>
          <p:nvPr/>
        </p:nvSpPr>
        <p:spPr>
          <a:xfrm>
            <a:off x="9783989" y="3193836"/>
            <a:ext cx="384703" cy="1036356"/>
          </a:xfrm>
          <a:prstGeom prst="rect">
            <a:avLst/>
          </a:prstGeom>
          <a:solidFill>
            <a:srgbClr val="CCEC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960" dirty="0" err="1"/>
              <a:t>Aprov</a:t>
            </a:r>
            <a:r>
              <a:rPr lang="es-MX" sz="960" dirty="0"/>
              <a:t>. Gas</a:t>
            </a:r>
            <a:endParaRPr lang="en-US" sz="960" dirty="0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17DCDFC0-D84E-46BB-BC99-CA76EBDE1848}"/>
              </a:ext>
            </a:extLst>
          </p:cNvPr>
          <p:cNvSpPr/>
          <p:nvPr/>
        </p:nvSpPr>
        <p:spPr>
          <a:xfrm>
            <a:off x="9781031" y="4285399"/>
            <a:ext cx="384703" cy="1036356"/>
          </a:xfrm>
          <a:prstGeom prst="rect">
            <a:avLst/>
          </a:prstGeom>
          <a:solidFill>
            <a:srgbClr val="CCEC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320" dirty="0"/>
              <a:t>Planes</a:t>
            </a:r>
            <a:endParaRPr lang="en-US" sz="1320" dirty="0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FAA213C9-C346-4376-A9C2-5059C981ABE6}"/>
              </a:ext>
            </a:extLst>
          </p:cNvPr>
          <p:cNvSpPr/>
          <p:nvPr/>
        </p:nvSpPr>
        <p:spPr>
          <a:xfrm>
            <a:off x="8935592" y="1017931"/>
            <a:ext cx="384703" cy="4320480"/>
          </a:xfrm>
          <a:prstGeom prst="rect">
            <a:avLst/>
          </a:prstGeom>
          <a:solidFill>
            <a:srgbClr val="6699FF"/>
          </a:solidFill>
          <a:ln>
            <a:solidFill>
              <a:srgbClr val="00006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vert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920" dirty="0"/>
              <a:t>PNC</a:t>
            </a:r>
            <a:endParaRPr lang="en-US" sz="1920" dirty="0"/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1AD8E779-F71C-4842-8A51-A382556D79F5}"/>
              </a:ext>
            </a:extLst>
          </p:cNvPr>
          <p:cNvSpPr txBox="1"/>
          <p:nvPr/>
        </p:nvSpPr>
        <p:spPr>
          <a:xfrm>
            <a:off x="1894275" y="1043488"/>
            <a:ext cx="2541877" cy="1160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Principal actividad involucrada</a:t>
            </a:r>
          </a:p>
          <a:p>
            <a:pPr marL="205740" indent="-205740">
              <a:buFontTx/>
              <a:buChar char="-"/>
            </a:pPr>
            <a:endParaRPr lang="en-US" sz="1440" dirty="0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6213A846-B59B-4DB0-93B4-9B37D0775163}"/>
              </a:ext>
            </a:extLst>
          </p:cNvPr>
          <p:cNvSpPr txBox="1"/>
          <p:nvPr/>
        </p:nvSpPr>
        <p:spPr>
          <a:xfrm>
            <a:off x="1890761" y="2495174"/>
            <a:ext cx="2541877" cy="1180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Principal actividad involucrada</a:t>
            </a: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978AB631-2902-4A9A-AAEA-E42738AC0F65}"/>
              </a:ext>
            </a:extLst>
          </p:cNvPr>
          <p:cNvSpPr txBox="1"/>
          <p:nvPr/>
        </p:nvSpPr>
        <p:spPr>
          <a:xfrm>
            <a:off x="1902368" y="3975826"/>
            <a:ext cx="2541877" cy="1160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Principal actividad involucrada</a:t>
            </a: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E207C535-9F7C-484C-96F0-81E94D10A717}"/>
              </a:ext>
            </a:extLst>
          </p:cNvPr>
          <p:cNvSpPr txBox="1"/>
          <p:nvPr/>
        </p:nvSpPr>
        <p:spPr>
          <a:xfrm>
            <a:off x="6181435" y="1043488"/>
            <a:ext cx="2582954" cy="1160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Entregable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endParaRPr lang="es-MX" sz="300" dirty="0"/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Reportes de análisis por área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Identificación de actividades petroleras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Localización de instalaciones</a:t>
            </a:r>
            <a:endParaRPr lang="en-US" sz="1100" dirty="0"/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EAE63938-0654-430D-A1E9-5CA3CCBC440F}"/>
              </a:ext>
            </a:extLst>
          </p:cNvPr>
          <p:cNvSpPr txBox="1"/>
          <p:nvPr/>
        </p:nvSpPr>
        <p:spPr>
          <a:xfrm>
            <a:off x="6177921" y="2495174"/>
            <a:ext cx="2582954" cy="1180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Entregable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endParaRPr lang="en-US" sz="300" dirty="0"/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Modelos digitales de terreno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Modelos digitales de elevación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Mejora en el nivel de detalle</a:t>
            </a: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F5164E1A-F105-4A0D-884D-D4C4095CDD92}"/>
              </a:ext>
            </a:extLst>
          </p:cNvPr>
          <p:cNvSpPr txBox="1"/>
          <p:nvPr/>
        </p:nvSpPr>
        <p:spPr>
          <a:xfrm>
            <a:off x="6189528" y="3975826"/>
            <a:ext cx="2582954" cy="1160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MX" sz="1440" dirty="0"/>
              <a:t>Entregable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Visitas de verificación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Recorridos de validación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Recorridos a licitantes</a:t>
            </a:r>
          </a:p>
          <a:p>
            <a:pPr marL="102870" indent="-102870">
              <a:lnSpc>
                <a:spcPct val="125000"/>
              </a:lnSpc>
              <a:buFontTx/>
              <a:buChar char="-"/>
            </a:pPr>
            <a:r>
              <a:rPr lang="es-MX" sz="1100" dirty="0"/>
              <a:t>Participación en simulacros (PNC)</a:t>
            </a:r>
            <a:endParaRPr lang="en-US" sz="11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12A7D3-79C9-4C4D-8492-D011346A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008" y="1043488"/>
            <a:ext cx="586974" cy="304775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D413652B-D73A-4F07-9FA4-9290A61D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008" y="2544028"/>
            <a:ext cx="592175" cy="307476"/>
          </a:xfrm>
          <a:prstGeom prst="rect">
            <a:avLst/>
          </a:prstGeom>
        </p:spPr>
      </p:pic>
      <p:pic>
        <p:nvPicPr>
          <p:cNvPr id="49" name="Imagen 48">
            <a:hlinkClick r:id="rId3" action="ppaction://hlinksldjump"/>
            <a:extLst>
              <a:ext uri="{FF2B5EF4-FFF2-40B4-BE49-F238E27FC236}">
                <a16:creationId xmlns:a16="http://schemas.microsoft.com/office/drawing/2014/main" id="{96A4FF67-E996-4D14-8690-EC7D51D58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709" y="1477843"/>
            <a:ext cx="987638" cy="554784"/>
          </a:xfrm>
          <a:prstGeom prst="rect">
            <a:avLst/>
          </a:prstGeom>
        </p:spPr>
      </p:pic>
      <p:pic>
        <p:nvPicPr>
          <p:cNvPr id="66" name="Imagen 65">
            <a:hlinkClick r:id="rId5" action="ppaction://hlinksldjump"/>
            <a:extLst>
              <a:ext uri="{FF2B5EF4-FFF2-40B4-BE49-F238E27FC236}">
                <a16:creationId xmlns:a16="http://schemas.microsoft.com/office/drawing/2014/main" id="{6EBFD8FE-15DB-4679-AFA1-0A753A0F1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218" y="2950511"/>
            <a:ext cx="999831" cy="560881"/>
          </a:xfrm>
          <a:prstGeom prst="rect">
            <a:avLst/>
          </a:prstGeom>
        </p:spPr>
      </p:pic>
      <p:pic>
        <p:nvPicPr>
          <p:cNvPr id="67" name="Imagen 66">
            <a:hlinkClick r:id="rId7" action="ppaction://hlinksldjump"/>
            <a:extLst>
              <a:ext uri="{FF2B5EF4-FFF2-40B4-BE49-F238E27FC236}">
                <a16:creationId xmlns:a16="http://schemas.microsoft.com/office/drawing/2014/main" id="{8F5B6D4A-CD67-49E1-B277-AB9C7E1AC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992" y="4455976"/>
            <a:ext cx="999831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37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295E24DF-7962-4A2F-9C84-9B40178D1D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2" y="3582192"/>
            <a:ext cx="2776098" cy="261831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796844-01A4-4B69-86D2-D31D0917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2B9E-3BEA-439F-BF40-DCD1066C02B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9BAC702-BD87-49B5-B79F-9C95D71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1800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características del Monitoreo Satelital para supervisión de asignaciones petroleras y contratos para la exploración y extracción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105621-E376-40BD-839E-5A9483900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2" y="762895"/>
            <a:ext cx="2776098" cy="2666105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18AB211-0321-46B0-ABC0-99C367DBEAA3}"/>
              </a:ext>
            </a:extLst>
          </p:cNvPr>
          <p:cNvGrpSpPr/>
          <p:nvPr/>
        </p:nvGrpSpPr>
        <p:grpSpPr>
          <a:xfrm rot="16200000">
            <a:off x="-368681" y="1865077"/>
            <a:ext cx="2666106" cy="461744"/>
            <a:chOff x="0" y="542766"/>
            <a:chExt cx="3047999" cy="461744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A6A37956-9E11-43BF-A623-3B8BD983DAB9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rect">
              <a:avLst/>
            </a:prstGeom>
            <a:solidFill>
              <a:srgbClr val="E2C5A8">
                <a:alpha val="89804"/>
              </a:srgbClr>
            </a:solidFill>
            <a:ln>
              <a:noFill/>
            </a:ln>
          </p:spPr>
          <p:style>
            <a:lnRef idx="2">
              <a:schemeClr val="accent2">
                <a:tint val="40000"/>
                <a:alpha val="90000"/>
                <a:hueOff val="7673435"/>
                <a:satOff val="734"/>
                <a:lumOff val="-310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7673435"/>
                <a:satOff val="734"/>
                <a:lumOff val="-310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D407AE4-D6E4-4FB0-B950-7AB3722153FF}"/>
                </a:ext>
              </a:extLst>
            </p:cNvPr>
            <p:cNvSpPr txBox="1"/>
            <p:nvPr/>
          </p:nvSpPr>
          <p:spPr>
            <a:xfrm>
              <a:off x="0" y="542766"/>
              <a:ext cx="3047999" cy="46174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algn="ctr" defTabSz="6222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/>
                <a:t>Terrestre – </a:t>
              </a:r>
              <a:r>
                <a:rPr lang="es-ES" sz="1400" b="1" dirty="0"/>
                <a:t>Óptico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4205991-9B63-47E2-BB33-C8207647C004}"/>
              </a:ext>
            </a:extLst>
          </p:cNvPr>
          <p:cNvGrpSpPr/>
          <p:nvPr/>
        </p:nvGrpSpPr>
        <p:grpSpPr>
          <a:xfrm rot="16200000">
            <a:off x="-358735" y="4660478"/>
            <a:ext cx="2618316" cy="461744"/>
            <a:chOff x="3048000" y="542766"/>
            <a:chExt cx="3047999" cy="46174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42CC8A8-7D10-4CC5-8A63-E5C029951854}"/>
                </a:ext>
              </a:extLst>
            </p:cNvPr>
            <p:cNvSpPr/>
            <p:nvPr/>
          </p:nvSpPr>
          <p:spPr>
            <a:xfrm>
              <a:off x="3048000" y="542766"/>
              <a:ext cx="3047999" cy="461744"/>
            </a:xfrm>
            <a:prstGeom prst="rect">
              <a:avLst/>
            </a:prstGeom>
            <a:solidFill>
              <a:srgbClr val="E5FBFA">
                <a:alpha val="89804"/>
              </a:srgbClr>
            </a:solidFill>
            <a:ln>
              <a:noFill/>
            </a:ln>
          </p:spPr>
          <p:style>
            <a:lnRef idx="2">
              <a:schemeClr val="accent2">
                <a:tint val="40000"/>
                <a:alpha val="90000"/>
                <a:hueOff val="9591794"/>
                <a:satOff val="917"/>
                <a:lumOff val="-3875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9591794"/>
                <a:satOff val="917"/>
                <a:lumOff val="-387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D90A5C1-3EFB-45B0-A88E-804FAD951194}"/>
                </a:ext>
              </a:extLst>
            </p:cNvPr>
            <p:cNvSpPr txBox="1"/>
            <p:nvPr/>
          </p:nvSpPr>
          <p:spPr>
            <a:xfrm>
              <a:off x="3048000" y="542766"/>
              <a:ext cx="3047999" cy="46174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algn="ctr" defTabSz="6222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/>
                <a:t>Marino - </a:t>
              </a:r>
              <a:r>
                <a:rPr lang="es-ES" sz="1400" b="1" dirty="0"/>
                <a:t>RADAR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D8017297-6BE0-41FC-8A3B-70BD7024713E}"/>
              </a:ext>
            </a:extLst>
          </p:cNvPr>
          <p:cNvSpPr/>
          <p:nvPr/>
        </p:nvSpPr>
        <p:spPr>
          <a:xfrm>
            <a:off x="4591982" y="995406"/>
            <a:ext cx="7145316" cy="206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663300"/>
                </a:solidFill>
              </a:rPr>
              <a:t>Colecta aproximada: 1,300 km2 por minuto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663300"/>
                </a:solidFill>
              </a:rPr>
              <a:t>Resolución mínima de 41 cm y precisión aproximada de 7 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663300"/>
                </a:solidFill>
              </a:rPr>
              <a:t>Seguimiento y verificación de actividades petroleras de Asignaciones y Contratos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663300"/>
                </a:solidFill>
              </a:rPr>
              <a:t>La planeación, colecta y procesamiento de colecta de imágenes satelitales, a cargo de la UIN- SEMAR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F473EAD-8A8B-40D2-BA93-66225FC04D07}"/>
              </a:ext>
            </a:extLst>
          </p:cNvPr>
          <p:cNvSpPr/>
          <p:nvPr/>
        </p:nvSpPr>
        <p:spPr>
          <a:xfrm>
            <a:off x="4591981" y="3718417"/>
            <a:ext cx="7205277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2060"/>
                </a:solidFill>
              </a:rPr>
              <a:t>Reporte semanal del principal área con actividad petrolera en el Golfo de México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2060"/>
                </a:solidFill>
              </a:rPr>
              <a:t>Detección de infraestructuras como plataformas y barcos, utilizados en las actividades de exploración y extracción de hidrocarburos.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2060"/>
                </a:solidFill>
              </a:rPr>
              <a:t>Reporte de detección de Chapopoteras naturales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2060"/>
                </a:solidFill>
              </a:rPr>
              <a:t>Detección y seguimiento de derrames petroleros</a:t>
            </a:r>
          </a:p>
        </p:txBody>
      </p:sp>
      <p:pic>
        <p:nvPicPr>
          <p:cNvPr id="8" name="Imagen 7">
            <a:hlinkClick r:id="rId4" action="ppaction://hlinksldjump"/>
            <a:extLst>
              <a:ext uri="{FF2B5EF4-FFF2-40B4-BE49-F238E27FC236}">
                <a16:creationId xmlns:a16="http://schemas.microsoft.com/office/drawing/2014/main" id="{01FA245D-8F0E-4492-961D-9AFF3C8D9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718" y="46558"/>
            <a:ext cx="1551481" cy="7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64247CD-3081-4C32-85ED-CB0A32A9B5BA}"/>
              </a:ext>
            </a:extLst>
          </p:cNvPr>
          <p:cNvGrpSpPr/>
          <p:nvPr/>
        </p:nvGrpSpPr>
        <p:grpSpPr>
          <a:xfrm>
            <a:off x="1234974" y="781413"/>
            <a:ext cx="3096344" cy="439100"/>
            <a:chOff x="270" y="2072001"/>
            <a:chExt cx="4919716" cy="461744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276267B-3EFF-45DD-A024-824CEE30BC40}"/>
                </a:ext>
              </a:extLst>
            </p:cNvPr>
            <p:cNvSpPr/>
            <p:nvPr/>
          </p:nvSpPr>
          <p:spPr>
            <a:xfrm>
              <a:off x="270" y="2072001"/>
              <a:ext cx="4919716" cy="461744"/>
            </a:xfrm>
            <a:prstGeom prst="rect">
              <a:avLst/>
            </a:pr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3836718"/>
                <a:satOff val="367"/>
                <a:lumOff val="-155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3836718"/>
                <a:satOff val="367"/>
                <a:lumOff val="-155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FDA7D-9644-4968-AAC3-07FB9C3B9AEE}"/>
                </a:ext>
              </a:extLst>
            </p:cNvPr>
            <p:cNvSpPr txBox="1"/>
            <p:nvPr/>
          </p:nvSpPr>
          <p:spPr>
            <a:xfrm>
              <a:off x="270" y="2072001"/>
              <a:ext cx="4919716" cy="46174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algn="ctr" defTabSz="6222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solidFill>
                    <a:schemeClr val="bg1"/>
                  </a:solidFill>
                </a:rPr>
                <a:t>Terrestre y Marino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0E4E08EA-ADE6-4F57-94CA-8AEC680AB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7" y="1428239"/>
            <a:ext cx="4428798" cy="442879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796844-01A4-4B69-86D2-D31D0917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2B9E-3BEA-439F-BF40-DCD1066C02B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2B2F13A-7DA8-4014-BE54-DB2778BF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1800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características de los vuelos tripulados para la supervisión de  asignaciones petroleras y contratos para la exploración y extracción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70C6CD-7142-4EA6-9C87-A304C0859A0B}"/>
              </a:ext>
            </a:extLst>
          </p:cNvPr>
          <p:cNvSpPr txBox="1"/>
          <p:nvPr/>
        </p:nvSpPr>
        <p:spPr>
          <a:xfrm>
            <a:off x="5488261" y="1950069"/>
            <a:ext cx="6241542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Colecta de </a:t>
            </a:r>
            <a:r>
              <a:rPr lang="es-MX" b="1" dirty="0"/>
              <a:t>150 km</a:t>
            </a:r>
            <a:r>
              <a:rPr lang="es-MX" b="1" baseline="30000" dirty="0"/>
              <a:t>2</a:t>
            </a:r>
            <a:r>
              <a:rPr lang="es-MX" b="1" dirty="0"/>
              <a:t> </a:t>
            </a:r>
            <a:r>
              <a:rPr lang="es-MX" dirty="0"/>
              <a:t>por una hora de vuelo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Resolución: </a:t>
            </a:r>
            <a:r>
              <a:rPr lang="es-MX" b="1" dirty="0"/>
              <a:t>17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Precisión aproximada de </a:t>
            </a:r>
            <a:r>
              <a:rPr lang="es-MX" b="1" dirty="0"/>
              <a:t>5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Generación de Modelos Digitales de Terreno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Generación de Modelos Digitales de Elevación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La planeación, colecta y procesamiento de colecta de imágenes satelitales, estará a cargo de la UIN- SEMAR</a:t>
            </a:r>
          </a:p>
        </p:txBody>
      </p:sp>
      <p:pic>
        <p:nvPicPr>
          <p:cNvPr id="12" name="Imagen 11">
            <a:hlinkClick r:id="rId3" action="ppaction://hlinksldjump"/>
            <a:extLst>
              <a:ext uri="{FF2B5EF4-FFF2-40B4-BE49-F238E27FC236}">
                <a16:creationId xmlns:a16="http://schemas.microsoft.com/office/drawing/2014/main" id="{CE5B48AF-8022-450F-9710-D8A78D2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717" y="46558"/>
            <a:ext cx="1551481" cy="7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C64247CD-3081-4C32-85ED-CB0A32A9B5BA}"/>
              </a:ext>
            </a:extLst>
          </p:cNvPr>
          <p:cNvGrpSpPr/>
          <p:nvPr/>
        </p:nvGrpSpPr>
        <p:grpSpPr>
          <a:xfrm>
            <a:off x="1234974" y="781413"/>
            <a:ext cx="3096344" cy="439100"/>
            <a:chOff x="270" y="2072001"/>
            <a:chExt cx="4919716" cy="461744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276267B-3EFF-45DD-A024-824CEE30BC40}"/>
                </a:ext>
              </a:extLst>
            </p:cNvPr>
            <p:cNvSpPr/>
            <p:nvPr/>
          </p:nvSpPr>
          <p:spPr>
            <a:xfrm>
              <a:off x="270" y="2072001"/>
              <a:ext cx="4919716" cy="461744"/>
            </a:xfrm>
            <a:prstGeom prst="rect">
              <a:avLst/>
            </a:prstGeom>
            <a:solidFill>
              <a:schemeClr val="accent6">
                <a:lumMod val="75000"/>
                <a:alpha val="90000"/>
              </a:schemeClr>
            </a:solidFill>
          </p:spPr>
          <p:style>
            <a:lnRef idx="2">
              <a:schemeClr val="accent2">
                <a:tint val="40000"/>
                <a:alpha val="90000"/>
                <a:hueOff val="3836718"/>
                <a:satOff val="367"/>
                <a:lumOff val="-155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3836718"/>
                <a:satOff val="367"/>
                <a:lumOff val="-155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FDA7D-9644-4968-AAC3-07FB9C3B9AEE}"/>
                </a:ext>
              </a:extLst>
            </p:cNvPr>
            <p:cNvSpPr txBox="1"/>
            <p:nvPr/>
          </p:nvSpPr>
          <p:spPr>
            <a:xfrm>
              <a:off x="270" y="2072001"/>
              <a:ext cx="4919716" cy="46174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algn="ctr" defTabSz="62227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solidFill>
                    <a:schemeClr val="bg1"/>
                  </a:solidFill>
                </a:rPr>
                <a:t>Terrestre y Marino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0796844-01A4-4B69-86D2-D31D0917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2B9E-3BEA-439F-BF40-DCD1066C02B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2B2F13A-7DA8-4014-BE54-DB2778BF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1800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Principales características de las visitas de campo para la supervisión de  asignaciones petroleras y contratos para la exploración y extracción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70C6CD-7142-4EA6-9C87-A304C0859A0B}"/>
              </a:ext>
            </a:extLst>
          </p:cNvPr>
          <p:cNvSpPr txBox="1"/>
          <p:nvPr/>
        </p:nvSpPr>
        <p:spPr>
          <a:xfrm>
            <a:off x="5488261" y="1958912"/>
            <a:ext cx="624154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Verificación de Actividades Petroleras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Confirmación de estado de Pozos y Materiales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Generación de documentación y fichas detalladas por tipo de infraestructura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Levantamiento de información para el Plan Quinquenal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Visitas de acompañamiento para procesos de terminación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64A9C4-FE64-426E-9BB0-8B1148D4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10" y="1632720"/>
            <a:ext cx="3879872" cy="3921642"/>
          </a:xfrm>
          <a:prstGeom prst="rect">
            <a:avLst/>
          </a:prstGeom>
        </p:spPr>
      </p:pic>
      <p:pic>
        <p:nvPicPr>
          <p:cNvPr id="11" name="Imagen 10">
            <a:hlinkClick r:id="rId3" action="ppaction://hlinksldjump"/>
            <a:extLst>
              <a:ext uri="{FF2B5EF4-FFF2-40B4-BE49-F238E27FC236}">
                <a16:creationId xmlns:a16="http://schemas.microsoft.com/office/drawing/2014/main" id="{FD112B11-43E8-4F98-8579-741088C7F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717" y="52534"/>
            <a:ext cx="1551481" cy="7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0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615736D-9E23-4534-82CA-84F27C29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s-MX" sz="2200" cap="all" dirty="0">
                <a:ea typeface="Open Sans" panose="020B0606030504020204" pitchFamily="34" charset="0"/>
                <a:cs typeface="Open Sans" panose="020B0606030504020204" pitchFamily="34" charset="0"/>
              </a:rPr>
              <a:t>La ley de hidrocarburos establece en su Título segundo un mecanismo dual para la exploración y extracción de hidrocarburos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2891A78-AFC6-4867-847D-084F21B1E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749055"/>
              </p:ext>
            </p:extLst>
          </p:nvPr>
        </p:nvGraphicFramePr>
        <p:xfrm>
          <a:off x="1029928" y="1740384"/>
          <a:ext cx="10497905" cy="3661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0876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93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99979-61B1-4399-BE99-C47F6319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0" cap="all" dirty="0">
                <a:ea typeface="Open Sans" panose="020B0606030504020204" pitchFamily="34" charset="0"/>
                <a:cs typeface="Open Sans" panose="020B0606030504020204" pitchFamily="34" charset="0"/>
              </a:rPr>
              <a:t>Índice</a:t>
            </a:r>
            <a:endParaRPr lang="es-MX" sz="2400" b="0" cap="all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Arc 26">
            <a:extLst>
              <a:ext uri="{FF2B5EF4-FFF2-40B4-BE49-F238E27FC236}">
                <a16:creationId xmlns:a16="http://schemas.microsoft.com/office/drawing/2014/main" id="{DAE3372B-D675-48FD-BA22-C94CB5AE738F}"/>
              </a:ext>
            </a:extLst>
          </p:cNvPr>
          <p:cNvSpPr>
            <a:spLocks noChangeAspect="1"/>
          </p:cNvSpPr>
          <p:nvPr/>
        </p:nvSpPr>
        <p:spPr>
          <a:xfrm>
            <a:off x="2814177" y="2340608"/>
            <a:ext cx="2608891" cy="2608891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kern="0">
              <a:solidFill>
                <a:sysClr val="windowText" lastClr="000000"/>
              </a:solidFill>
            </a:endParaRPr>
          </a:p>
        </p:txBody>
      </p:sp>
      <p:sp>
        <p:nvSpPr>
          <p:cNvPr id="7" name="Arc 27">
            <a:extLst>
              <a:ext uri="{FF2B5EF4-FFF2-40B4-BE49-F238E27FC236}">
                <a16:creationId xmlns:a16="http://schemas.microsoft.com/office/drawing/2014/main" id="{6EFF9FE2-AE6F-442F-B498-F2B8F5086726}"/>
              </a:ext>
            </a:extLst>
          </p:cNvPr>
          <p:cNvSpPr>
            <a:spLocks noChangeAspect="1"/>
          </p:cNvSpPr>
          <p:nvPr/>
        </p:nvSpPr>
        <p:spPr>
          <a:xfrm rot="7470034">
            <a:off x="2730993" y="2690211"/>
            <a:ext cx="1960098" cy="1960098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rc 28">
            <a:extLst>
              <a:ext uri="{FF2B5EF4-FFF2-40B4-BE49-F238E27FC236}">
                <a16:creationId xmlns:a16="http://schemas.microsoft.com/office/drawing/2014/main" id="{3E555CDA-EE0E-4156-B333-EEC2FF87E3ED}"/>
              </a:ext>
            </a:extLst>
          </p:cNvPr>
          <p:cNvSpPr>
            <a:spLocks noChangeAspect="1"/>
          </p:cNvSpPr>
          <p:nvPr/>
        </p:nvSpPr>
        <p:spPr>
          <a:xfrm rot="10507968">
            <a:off x="1801205" y="1760421"/>
            <a:ext cx="3819677" cy="3819677"/>
          </a:xfrm>
          <a:prstGeom prst="arc">
            <a:avLst>
              <a:gd name="adj1" fmla="val 6337643"/>
              <a:gd name="adj2" fmla="val 0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66F916E4-8F7C-45DA-9974-DFBF6ED5F622}"/>
              </a:ext>
            </a:extLst>
          </p:cNvPr>
          <p:cNvSpPr>
            <a:spLocks noChangeAspect="1"/>
          </p:cNvSpPr>
          <p:nvPr/>
        </p:nvSpPr>
        <p:spPr>
          <a:xfrm>
            <a:off x="4370900" y="1767304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3EDBC513-5B4E-47EB-BFB3-C53AC8FCA1B7}"/>
              </a:ext>
            </a:extLst>
          </p:cNvPr>
          <p:cNvSpPr>
            <a:spLocks noChangeAspect="1"/>
          </p:cNvSpPr>
          <p:nvPr/>
        </p:nvSpPr>
        <p:spPr>
          <a:xfrm>
            <a:off x="5047573" y="2365815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F72D4E85-FBAB-4462-9CF1-23BD4B419DAF}"/>
              </a:ext>
            </a:extLst>
          </p:cNvPr>
          <p:cNvSpPr>
            <a:spLocks noChangeAspect="1"/>
          </p:cNvSpPr>
          <p:nvPr/>
        </p:nvSpPr>
        <p:spPr>
          <a:xfrm>
            <a:off x="5360955" y="3153640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4D891426-8A6C-4C3A-B79A-DA2B05FC8601}"/>
              </a:ext>
            </a:extLst>
          </p:cNvPr>
          <p:cNvSpPr/>
          <p:nvPr/>
        </p:nvSpPr>
        <p:spPr bwMode="auto">
          <a:xfrm>
            <a:off x="5158384" y="1620127"/>
            <a:ext cx="4739920" cy="432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marL="0" marR="0" indent="0" defTabSz="9144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Antecedentes</a:t>
            </a:r>
          </a:p>
        </p:txBody>
      </p:sp>
      <p:sp>
        <p:nvSpPr>
          <p:cNvPr id="13" name="Rectangle 38">
            <a:extLst>
              <a:ext uri="{FF2B5EF4-FFF2-40B4-BE49-F238E27FC236}">
                <a16:creationId xmlns:a16="http://schemas.microsoft.com/office/drawing/2014/main" id="{4159582C-435C-43A3-9CD7-24E5AAFAC941}"/>
              </a:ext>
            </a:extLst>
          </p:cNvPr>
          <p:cNvSpPr/>
          <p:nvPr/>
        </p:nvSpPr>
        <p:spPr bwMode="auto">
          <a:xfrm>
            <a:off x="5776036" y="2305662"/>
            <a:ext cx="4957840" cy="43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rgbClr val="000000"/>
                </a:solidFill>
                <a:cs typeface="Arial" pitchFamily="34" charset="0"/>
              </a:rPr>
              <a:t>Contratos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EF481B0-8784-4803-BE28-4ACBED98ED89}"/>
              </a:ext>
            </a:extLst>
          </p:cNvPr>
          <p:cNvSpPr/>
          <p:nvPr/>
        </p:nvSpPr>
        <p:spPr bwMode="auto">
          <a:xfrm>
            <a:off x="6063159" y="3145221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Asignaciones</a:t>
            </a:r>
          </a:p>
        </p:txBody>
      </p:sp>
      <p:sp>
        <p:nvSpPr>
          <p:cNvPr id="16" name="Oval 33">
            <a:extLst>
              <a:ext uri="{FF2B5EF4-FFF2-40B4-BE49-F238E27FC236}">
                <a16:creationId xmlns:a16="http://schemas.microsoft.com/office/drawing/2014/main" id="{69F3709C-183B-48E0-9E02-541B37E72F52}"/>
              </a:ext>
            </a:extLst>
          </p:cNvPr>
          <p:cNvSpPr>
            <a:spLocks noChangeAspect="1"/>
          </p:cNvSpPr>
          <p:nvPr/>
        </p:nvSpPr>
        <p:spPr>
          <a:xfrm>
            <a:off x="5315158" y="4052351"/>
            <a:ext cx="426575" cy="4265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800" kern="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2CC00A9-8C1F-4680-A86F-0D3D8AE7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08" y="3145167"/>
            <a:ext cx="999771" cy="999771"/>
          </a:xfrm>
          <a:prstGeom prst="rect">
            <a:avLst/>
          </a:prstGeom>
        </p:spPr>
      </p:pic>
      <p:sp>
        <p:nvSpPr>
          <p:cNvPr id="19" name="Rectangle 39">
            <a:extLst>
              <a:ext uri="{FF2B5EF4-FFF2-40B4-BE49-F238E27FC236}">
                <a16:creationId xmlns:a16="http://schemas.microsoft.com/office/drawing/2014/main" id="{2AE80C3E-BDE9-402F-8623-9852BA2545C3}"/>
              </a:ext>
            </a:extLst>
          </p:cNvPr>
          <p:cNvSpPr/>
          <p:nvPr/>
        </p:nvSpPr>
        <p:spPr bwMode="auto">
          <a:xfrm>
            <a:off x="5888996" y="4015634"/>
            <a:ext cx="4993805" cy="434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/>
          <a:lstStyle/>
          <a:p>
            <a:pPr lvl="0" fontAlgn="base">
              <a:lnSpc>
                <a:spcPct val="90000"/>
              </a:lnSpc>
              <a:defRPr/>
            </a:pPr>
            <a:r>
              <a:rPr lang="es-MX" sz="2000" kern="0" dirty="0">
                <a:solidFill>
                  <a:schemeClr val="bg1">
                    <a:lumMod val="90000"/>
                  </a:schemeClr>
                </a:solidFill>
                <a:cs typeface="Arial" pitchFamily="34" charset="0"/>
              </a:rPr>
              <a:t>Supervisión</a:t>
            </a:r>
          </a:p>
        </p:txBody>
      </p:sp>
    </p:spTree>
    <p:extLst>
      <p:ext uri="{BB962C8B-B14F-4D97-AF65-F5344CB8AC3E}">
        <p14:creationId xmlns:p14="http://schemas.microsoft.com/office/powerpoint/2010/main" val="171408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6E2EADC-9EDF-4476-BBDC-032635AD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2B9E-3BEA-439F-BF40-DCD1066C02BB}" type="slidenum">
              <a:rPr lang="en-US" smtClean="0">
                <a:latin typeface="+mn-lt"/>
              </a:rPr>
              <a:pPr/>
              <a:t>6</a:t>
            </a:fld>
            <a:endParaRPr lang="en-US">
              <a:latin typeface="+mn-lt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5227E8B-3213-462E-B92A-A2CB4D62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b="0" cap="all" dirty="0"/>
              <a:t>El Proceso para licitación de contratos petroleros puede ser dividido en 4 etapas … siendo las primeras 2</a:t>
            </a:r>
          </a:p>
        </p:txBody>
      </p:sp>
      <p:cxnSp>
        <p:nvCxnSpPr>
          <p:cNvPr id="6" name="10 Conector recto">
            <a:extLst>
              <a:ext uri="{FF2B5EF4-FFF2-40B4-BE49-F238E27FC236}">
                <a16:creationId xmlns:a16="http://schemas.microsoft.com/office/drawing/2014/main" id="{F3A0C516-B72B-464F-A23C-05D461165C73}"/>
              </a:ext>
            </a:extLst>
          </p:cNvPr>
          <p:cNvCxnSpPr>
            <a:cxnSpLocks/>
          </p:cNvCxnSpPr>
          <p:nvPr/>
        </p:nvCxnSpPr>
        <p:spPr>
          <a:xfrm>
            <a:off x="3138667" y="958675"/>
            <a:ext cx="8391541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8 CuadroTexto">
            <a:extLst>
              <a:ext uri="{FF2B5EF4-FFF2-40B4-BE49-F238E27FC236}">
                <a16:creationId xmlns:a16="http://schemas.microsoft.com/office/drawing/2014/main" id="{81EA23B7-0B2C-40F4-AA11-B3AFE0A1F0B7}"/>
              </a:ext>
            </a:extLst>
          </p:cNvPr>
          <p:cNvSpPr txBox="1"/>
          <p:nvPr/>
        </p:nvSpPr>
        <p:spPr>
          <a:xfrm>
            <a:off x="2157570" y="1939278"/>
            <a:ext cx="118921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1100" dirty="0">
                <a:latin typeface="+mn-lt"/>
              </a:rPr>
              <a:t>Con asistencia técnica </a:t>
            </a:r>
            <a:r>
              <a:rPr lang="en-US" sz="1100">
                <a:latin typeface="+mn-lt"/>
              </a:rPr>
              <a:t>de:</a:t>
            </a:r>
            <a:endParaRPr lang="en-US" sz="1100" dirty="0">
              <a:latin typeface="+mn-lt"/>
            </a:endParaRPr>
          </a:p>
        </p:txBody>
      </p:sp>
      <p:grpSp>
        <p:nvGrpSpPr>
          <p:cNvPr id="8" name="55 Grupo">
            <a:extLst>
              <a:ext uri="{FF2B5EF4-FFF2-40B4-BE49-F238E27FC236}">
                <a16:creationId xmlns:a16="http://schemas.microsoft.com/office/drawing/2014/main" id="{675B4F36-943C-4BB1-A823-6C00F6209111}"/>
              </a:ext>
            </a:extLst>
          </p:cNvPr>
          <p:cNvGrpSpPr/>
          <p:nvPr/>
        </p:nvGrpSpPr>
        <p:grpSpPr>
          <a:xfrm>
            <a:off x="599391" y="755803"/>
            <a:ext cx="2499887" cy="405747"/>
            <a:chOff x="400177" y="694"/>
            <a:chExt cx="2499887" cy="624971"/>
          </a:xfrm>
        </p:grpSpPr>
        <p:sp>
          <p:nvSpPr>
            <p:cNvPr id="9" name="37 Rectángulo redondeado">
              <a:extLst>
                <a:ext uri="{FF2B5EF4-FFF2-40B4-BE49-F238E27FC236}">
                  <a16:creationId xmlns:a16="http://schemas.microsoft.com/office/drawing/2014/main" id="{BBEC059A-2AB7-4FCD-953D-D0472EDCF386}"/>
                </a:ext>
              </a:extLst>
            </p:cNvPr>
            <p:cNvSpPr/>
            <p:nvPr/>
          </p:nvSpPr>
          <p:spPr>
            <a:xfrm>
              <a:off x="400177" y="694"/>
              <a:ext cx="2499887" cy="624971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38 Rectángulo">
              <a:extLst>
                <a:ext uri="{FF2B5EF4-FFF2-40B4-BE49-F238E27FC236}">
                  <a16:creationId xmlns:a16="http://schemas.microsoft.com/office/drawing/2014/main" id="{8A220100-CC04-42EF-8424-EDC8091F77C8}"/>
                </a:ext>
              </a:extLst>
            </p:cNvPr>
            <p:cNvSpPr/>
            <p:nvPr/>
          </p:nvSpPr>
          <p:spPr>
            <a:xfrm>
              <a:off x="418482" y="18999"/>
              <a:ext cx="2463277" cy="58836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/>
                <a:t>1. Selección de áreas</a:t>
              </a:r>
            </a:p>
          </p:txBody>
        </p:sp>
      </p:grpSp>
      <p:pic>
        <p:nvPicPr>
          <p:cNvPr id="11" name="Picture 2" descr="Resultado de imagen para sener logo">
            <a:extLst>
              <a:ext uri="{FF2B5EF4-FFF2-40B4-BE49-F238E27FC236}">
                <a16:creationId xmlns:a16="http://schemas.microsoft.com/office/drawing/2014/main" id="{56774B54-8E64-4651-B7FE-31E38915D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1"/>
          <a:stretch/>
        </p:blipFill>
        <p:spPr bwMode="auto">
          <a:xfrm>
            <a:off x="2037887" y="1308928"/>
            <a:ext cx="1428576" cy="8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10 Conector recto">
            <a:extLst>
              <a:ext uri="{FF2B5EF4-FFF2-40B4-BE49-F238E27FC236}">
                <a16:creationId xmlns:a16="http://schemas.microsoft.com/office/drawing/2014/main" id="{D9404E05-E15F-4FF9-85C4-57D1B5D8B6CC}"/>
              </a:ext>
            </a:extLst>
          </p:cNvPr>
          <p:cNvCxnSpPr>
            <a:cxnSpLocks/>
          </p:cNvCxnSpPr>
          <p:nvPr/>
        </p:nvCxnSpPr>
        <p:spPr>
          <a:xfrm>
            <a:off x="3185062" y="2748573"/>
            <a:ext cx="8288779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55 Grupo">
            <a:extLst>
              <a:ext uri="{FF2B5EF4-FFF2-40B4-BE49-F238E27FC236}">
                <a16:creationId xmlns:a16="http://schemas.microsoft.com/office/drawing/2014/main" id="{3DCC6565-E2ED-4D21-AF05-E527845E5763}"/>
              </a:ext>
            </a:extLst>
          </p:cNvPr>
          <p:cNvGrpSpPr/>
          <p:nvPr/>
        </p:nvGrpSpPr>
        <p:grpSpPr>
          <a:xfrm>
            <a:off x="645785" y="2545701"/>
            <a:ext cx="3078684" cy="405747"/>
            <a:chOff x="400177" y="694"/>
            <a:chExt cx="2499887" cy="624971"/>
          </a:xfrm>
        </p:grpSpPr>
        <p:sp>
          <p:nvSpPr>
            <p:cNvPr id="15" name="37 Rectángulo redondeado">
              <a:extLst>
                <a:ext uri="{FF2B5EF4-FFF2-40B4-BE49-F238E27FC236}">
                  <a16:creationId xmlns:a16="http://schemas.microsoft.com/office/drawing/2014/main" id="{195E479F-1660-4B50-BCFD-49B919C6704E}"/>
                </a:ext>
              </a:extLst>
            </p:cNvPr>
            <p:cNvSpPr/>
            <p:nvPr/>
          </p:nvSpPr>
          <p:spPr>
            <a:xfrm>
              <a:off x="400177" y="694"/>
              <a:ext cx="2499887" cy="624971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6" name="38 Rectángulo">
              <a:extLst>
                <a:ext uri="{FF2B5EF4-FFF2-40B4-BE49-F238E27FC236}">
                  <a16:creationId xmlns:a16="http://schemas.microsoft.com/office/drawing/2014/main" id="{11DD085E-7371-43C7-AA31-3275BBF3A9FB}"/>
                </a:ext>
              </a:extLst>
            </p:cNvPr>
            <p:cNvSpPr/>
            <p:nvPr/>
          </p:nvSpPr>
          <p:spPr>
            <a:xfrm>
              <a:off x="418482" y="18999"/>
              <a:ext cx="2481582" cy="58836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/>
                <a:t>2. Opinión al modelo de Contrato</a:t>
              </a:r>
            </a:p>
          </p:txBody>
        </p:sp>
      </p:grpSp>
      <p:pic>
        <p:nvPicPr>
          <p:cNvPr id="17" name="Picture 2" descr="Resultado de imagen para sener logo">
            <a:extLst>
              <a:ext uri="{FF2B5EF4-FFF2-40B4-BE49-F238E27FC236}">
                <a16:creationId xmlns:a16="http://schemas.microsoft.com/office/drawing/2014/main" id="{BD9C2C93-A0C4-40DD-8C78-55A64AF65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1"/>
          <a:stretch/>
        </p:blipFill>
        <p:spPr bwMode="auto">
          <a:xfrm>
            <a:off x="1098135" y="3107736"/>
            <a:ext cx="1428576" cy="8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shcp logo">
            <a:extLst>
              <a:ext uri="{FF2B5EF4-FFF2-40B4-BE49-F238E27FC236}">
                <a16:creationId xmlns:a16="http://schemas.microsoft.com/office/drawing/2014/main" id="{9AB059BC-7D2B-4223-9553-C30799AD3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8"/>
          <a:stretch/>
        </p:blipFill>
        <p:spPr bwMode="auto">
          <a:xfrm>
            <a:off x="3616339" y="3146038"/>
            <a:ext cx="1428196" cy="8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2E27D25F-5D17-43EF-9DF6-93ADEB37D74A}"/>
              </a:ext>
            </a:extLst>
          </p:cNvPr>
          <p:cNvSpPr/>
          <p:nvPr/>
        </p:nvSpPr>
        <p:spPr>
          <a:xfrm>
            <a:off x="914361" y="4023727"/>
            <a:ext cx="1780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Propuesta del modelo de Contrato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6B4ADB3-D841-4FD8-89AC-13ED54B7780D}"/>
              </a:ext>
            </a:extLst>
          </p:cNvPr>
          <p:cNvSpPr/>
          <p:nvPr/>
        </p:nvSpPr>
        <p:spPr>
          <a:xfrm>
            <a:off x="3629744" y="4037734"/>
            <a:ext cx="2395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Emiten opinión a la propuesta</a:t>
            </a:r>
          </a:p>
        </p:txBody>
      </p:sp>
      <p:pic>
        <p:nvPicPr>
          <p:cNvPr id="24" name="Picture 2" descr="Resultado de imagen para sener logo">
            <a:extLst>
              <a:ext uri="{FF2B5EF4-FFF2-40B4-BE49-F238E27FC236}">
                <a16:creationId xmlns:a16="http://schemas.microsoft.com/office/drawing/2014/main" id="{178BCDCD-47DF-48BF-A6F7-17F8661A8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1"/>
          <a:stretch/>
        </p:blipFill>
        <p:spPr bwMode="auto">
          <a:xfrm>
            <a:off x="7123506" y="3111089"/>
            <a:ext cx="1428576" cy="8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591454E3-9EDB-403B-95BB-FE4135323750}"/>
              </a:ext>
            </a:extLst>
          </p:cNvPr>
          <p:cNvSpPr/>
          <p:nvPr/>
        </p:nvSpPr>
        <p:spPr>
          <a:xfrm>
            <a:off x="6621377" y="3995110"/>
            <a:ext cx="2295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Determina el modelo de Contrato</a:t>
            </a:r>
          </a:p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Determina los Términos y Condiciones Técnicos</a:t>
            </a:r>
          </a:p>
        </p:txBody>
      </p:sp>
      <p:pic>
        <p:nvPicPr>
          <p:cNvPr id="26" name="Picture 2" descr="Resultado de imagen para shcp logo">
            <a:extLst>
              <a:ext uri="{FF2B5EF4-FFF2-40B4-BE49-F238E27FC236}">
                <a16:creationId xmlns:a16="http://schemas.microsoft.com/office/drawing/2014/main" id="{DC223545-96B1-4E5E-B092-D58D24DD6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8"/>
          <a:stretch/>
        </p:blipFill>
        <p:spPr bwMode="auto">
          <a:xfrm>
            <a:off x="9630350" y="3097879"/>
            <a:ext cx="1428196" cy="836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1AAB7DDA-CFC8-4EB9-8D7C-8D4C51B155F8}"/>
              </a:ext>
            </a:extLst>
          </p:cNvPr>
          <p:cNvSpPr/>
          <p:nvPr/>
        </p:nvSpPr>
        <p:spPr>
          <a:xfrm>
            <a:off x="9463340" y="4037734"/>
            <a:ext cx="176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Establece las condiciones económicas relativas a los términos fiscales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93F72CB-1482-4761-8F16-F6D38F1EB4C6}"/>
              </a:ext>
            </a:extLst>
          </p:cNvPr>
          <p:cNvSpPr/>
          <p:nvPr/>
        </p:nvSpPr>
        <p:spPr>
          <a:xfrm>
            <a:off x="9296383" y="5657323"/>
            <a:ext cx="209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Opinión sobre el porcentaje mínimo de Contenido Nacional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BC52744-F350-4F19-A0CB-7498301119B5}"/>
              </a:ext>
            </a:extLst>
          </p:cNvPr>
          <p:cNvSpPr/>
          <p:nvPr/>
        </p:nvSpPr>
        <p:spPr>
          <a:xfrm>
            <a:off x="6281387" y="5662990"/>
            <a:ext cx="209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Lineamientos Técnicos que se observarán en el proceso de licitación</a:t>
            </a:r>
          </a:p>
        </p:txBody>
      </p:sp>
      <p:pic>
        <p:nvPicPr>
          <p:cNvPr id="34" name="Picture 2" descr="Resultado de imagen para comisión federal de competencia económica logo">
            <a:extLst>
              <a:ext uri="{FF2B5EF4-FFF2-40B4-BE49-F238E27FC236}">
                <a16:creationId xmlns:a16="http://schemas.microsoft.com/office/drawing/2014/main" id="{E6C80811-D773-4A47-8C88-B233982A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30722" r="9806" b="26552"/>
          <a:stretch/>
        </p:blipFill>
        <p:spPr bwMode="auto">
          <a:xfrm>
            <a:off x="3923495" y="4997254"/>
            <a:ext cx="1285460" cy="4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sultado de imagen para secretaría de economía logo">
            <a:extLst>
              <a:ext uri="{FF2B5EF4-FFF2-40B4-BE49-F238E27FC236}">
                <a16:creationId xmlns:a16="http://schemas.microsoft.com/office/drawing/2014/main" id="{71C894A0-B192-49BD-88A2-3D81B548C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62"/>
          <a:stretch/>
        </p:blipFill>
        <p:spPr bwMode="auto">
          <a:xfrm>
            <a:off x="9648825" y="4907937"/>
            <a:ext cx="1391245" cy="8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sultado de imagen para sener logo">
            <a:extLst>
              <a:ext uri="{FF2B5EF4-FFF2-40B4-BE49-F238E27FC236}">
                <a16:creationId xmlns:a16="http://schemas.microsoft.com/office/drawing/2014/main" id="{76562997-8E62-49DF-A1BD-CCB6109D0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1"/>
          <a:stretch/>
        </p:blipFill>
        <p:spPr bwMode="auto">
          <a:xfrm>
            <a:off x="6641206" y="4910539"/>
            <a:ext cx="1428576" cy="8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906264E1-F255-4003-BFFB-FE384B44A6DF}"/>
              </a:ext>
            </a:extLst>
          </p:cNvPr>
          <p:cNvSpPr/>
          <p:nvPr/>
        </p:nvSpPr>
        <p:spPr>
          <a:xfrm>
            <a:off x="3247248" y="5495601"/>
            <a:ext cx="26404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Opinión sobre el tipo de Contrato, los criterios y plazos para el proceso de precalificación, etc. que se apegan a las mejores prácticas y a los principios</a:t>
            </a:r>
          </a:p>
        </p:txBody>
      </p:sp>
      <p:pic>
        <p:nvPicPr>
          <p:cNvPr id="39" name="Picture 2" descr="Resultado de imagen para sener logo">
            <a:extLst>
              <a:ext uri="{FF2B5EF4-FFF2-40B4-BE49-F238E27FC236}">
                <a16:creationId xmlns:a16="http://schemas.microsoft.com/office/drawing/2014/main" id="{7D4D01C7-8EF6-4302-89C1-DFB2F5472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1"/>
          <a:stretch/>
        </p:blipFill>
        <p:spPr bwMode="auto">
          <a:xfrm>
            <a:off x="1135046" y="4840237"/>
            <a:ext cx="1428576" cy="8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580E1702-7409-4FF6-A6C0-7BC7C694A423}"/>
              </a:ext>
            </a:extLst>
          </p:cNvPr>
          <p:cNvSpPr/>
          <p:nvPr/>
        </p:nvSpPr>
        <p:spPr>
          <a:xfrm>
            <a:off x="957684" y="5555267"/>
            <a:ext cx="1694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Elabora los documentos finales que serán enviados a CNH </a:t>
            </a:r>
          </a:p>
        </p:txBody>
      </p:sp>
      <p:pic>
        <p:nvPicPr>
          <p:cNvPr id="41" name="Imagen 2">
            <a:extLst>
              <a:ext uri="{FF2B5EF4-FFF2-40B4-BE49-F238E27FC236}">
                <a16:creationId xmlns:a16="http://schemas.microsoft.com/office/drawing/2014/main" id="{63D26D14-E29F-4AA8-8CF4-0AFFBF642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203" y="992293"/>
            <a:ext cx="3056141" cy="176092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0808BCB-EA2F-4857-8855-D63000F26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7198" y="1341564"/>
            <a:ext cx="1075673" cy="88444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4295BD20-48AE-4044-A7A1-1FB4E830E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079" y="3236799"/>
            <a:ext cx="831400" cy="683595"/>
          </a:xfrm>
          <a:prstGeom prst="rect">
            <a:avLst/>
          </a:prstGeom>
        </p:spPr>
      </p:pic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DBE01F62-24E8-40F6-BE5B-85993417913E}"/>
              </a:ext>
            </a:extLst>
          </p:cNvPr>
          <p:cNvCxnSpPr/>
          <p:nvPr/>
        </p:nvCxnSpPr>
        <p:spPr>
          <a:xfrm>
            <a:off x="2651829" y="3782860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3B05C97-D7F6-4DC7-8D4E-5241E8C1DEA2}"/>
              </a:ext>
            </a:extLst>
          </p:cNvPr>
          <p:cNvCxnSpPr/>
          <p:nvPr/>
        </p:nvCxnSpPr>
        <p:spPr>
          <a:xfrm>
            <a:off x="6096000" y="3782860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A73707FF-D2D9-493A-A47C-068DCBAC758F}"/>
              </a:ext>
            </a:extLst>
          </p:cNvPr>
          <p:cNvCxnSpPr/>
          <p:nvPr/>
        </p:nvCxnSpPr>
        <p:spPr>
          <a:xfrm>
            <a:off x="8895493" y="3782860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9BE4680A-3A01-4A20-AE92-83E81C63C644}"/>
              </a:ext>
            </a:extLst>
          </p:cNvPr>
          <p:cNvCxnSpPr>
            <a:cxnSpLocks/>
          </p:cNvCxnSpPr>
          <p:nvPr/>
        </p:nvCxnSpPr>
        <p:spPr>
          <a:xfrm rot="10800000">
            <a:off x="5696088" y="5435244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8B242BDE-3C57-41C7-A083-246D7A5641BF}"/>
              </a:ext>
            </a:extLst>
          </p:cNvPr>
          <p:cNvCxnSpPr>
            <a:cxnSpLocks/>
          </p:cNvCxnSpPr>
          <p:nvPr/>
        </p:nvCxnSpPr>
        <p:spPr>
          <a:xfrm rot="10800000">
            <a:off x="2709528" y="5435244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784DD044-3474-421B-BC58-5819459B0283}"/>
              </a:ext>
            </a:extLst>
          </p:cNvPr>
          <p:cNvCxnSpPr>
            <a:cxnSpLocks/>
          </p:cNvCxnSpPr>
          <p:nvPr/>
        </p:nvCxnSpPr>
        <p:spPr>
          <a:xfrm rot="10800000">
            <a:off x="8602392" y="5435244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03592ED8-8F37-4CD2-A719-322C4C8B427B}"/>
              </a:ext>
            </a:extLst>
          </p:cNvPr>
          <p:cNvCxnSpPr>
            <a:stCxn id="26" idx="3"/>
            <a:endCxn id="35" idx="3"/>
          </p:cNvCxnSpPr>
          <p:nvPr/>
        </p:nvCxnSpPr>
        <p:spPr>
          <a:xfrm flipH="1">
            <a:off x="11040070" y="3516279"/>
            <a:ext cx="18476" cy="1801502"/>
          </a:xfrm>
          <a:prstGeom prst="bentConnector3">
            <a:avLst>
              <a:gd name="adj1" fmla="val -2660998"/>
            </a:avLst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D83069F9-6865-4C61-A7AD-5ACA5C5637CE}"/>
              </a:ext>
            </a:extLst>
          </p:cNvPr>
          <p:cNvCxnSpPr/>
          <p:nvPr/>
        </p:nvCxnSpPr>
        <p:spPr>
          <a:xfrm>
            <a:off x="3724469" y="1768257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6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6E2EADC-9EDF-4476-BBDC-032635AD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42B9E-3BEA-439F-BF40-DCD1066C02BB}" type="slidenum">
              <a:rPr lang="en-US" smtClean="0">
                <a:latin typeface="+mn-lt"/>
              </a:rPr>
              <a:pPr/>
              <a:t>7</a:t>
            </a:fld>
            <a:endParaRPr lang="en-US">
              <a:latin typeface="+mn-lt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5227E8B-3213-462E-B92A-A2CB4D629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cap="all" dirty="0"/>
              <a:t>Corresponde a la cnh La ejecución de las siguientes 2 etapas, y es a partir de la firma de los contratos donde inicia la Administración …</a:t>
            </a:r>
          </a:p>
        </p:txBody>
      </p:sp>
      <p:cxnSp>
        <p:nvCxnSpPr>
          <p:cNvPr id="41" name="9 Conector recto">
            <a:extLst>
              <a:ext uri="{FF2B5EF4-FFF2-40B4-BE49-F238E27FC236}">
                <a16:creationId xmlns:a16="http://schemas.microsoft.com/office/drawing/2014/main" id="{5C04E170-461F-4CE7-B726-A10F86143C7D}"/>
              </a:ext>
            </a:extLst>
          </p:cNvPr>
          <p:cNvCxnSpPr>
            <a:cxnSpLocks/>
          </p:cNvCxnSpPr>
          <p:nvPr/>
        </p:nvCxnSpPr>
        <p:spPr>
          <a:xfrm>
            <a:off x="3049626" y="1073410"/>
            <a:ext cx="84805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61 Grupo">
            <a:extLst>
              <a:ext uri="{FF2B5EF4-FFF2-40B4-BE49-F238E27FC236}">
                <a16:creationId xmlns:a16="http://schemas.microsoft.com/office/drawing/2014/main" id="{8EF1D9EF-E2AD-4895-9AF2-45772699E5A7}"/>
              </a:ext>
            </a:extLst>
          </p:cNvPr>
          <p:cNvGrpSpPr/>
          <p:nvPr/>
        </p:nvGrpSpPr>
        <p:grpSpPr>
          <a:xfrm>
            <a:off x="619525" y="846011"/>
            <a:ext cx="2481715" cy="405747"/>
            <a:chOff x="400177" y="694"/>
            <a:chExt cx="2499887" cy="624971"/>
          </a:xfrm>
        </p:grpSpPr>
        <p:sp>
          <p:nvSpPr>
            <p:cNvPr id="43" name="40 Rectángulo redondeado">
              <a:extLst>
                <a:ext uri="{FF2B5EF4-FFF2-40B4-BE49-F238E27FC236}">
                  <a16:creationId xmlns:a16="http://schemas.microsoft.com/office/drawing/2014/main" id="{6249E146-D593-407E-B8EE-5FDA825D3C28}"/>
                </a:ext>
              </a:extLst>
            </p:cNvPr>
            <p:cNvSpPr/>
            <p:nvPr/>
          </p:nvSpPr>
          <p:spPr>
            <a:xfrm>
              <a:off x="400177" y="694"/>
              <a:ext cx="2499887" cy="624971"/>
            </a:xfrm>
            <a:prstGeom prst="roundRect">
              <a:avLst>
                <a:gd name="adj" fmla="val 1000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44" name="41 Rectángulo">
              <a:extLst>
                <a:ext uri="{FF2B5EF4-FFF2-40B4-BE49-F238E27FC236}">
                  <a16:creationId xmlns:a16="http://schemas.microsoft.com/office/drawing/2014/main" id="{BE5597B9-EF0E-4B15-AC79-D4EC4D9B0476}"/>
                </a:ext>
              </a:extLst>
            </p:cNvPr>
            <p:cNvSpPr/>
            <p:nvPr/>
          </p:nvSpPr>
          <p:spPr>
            <a:xfrm>
              <a:off x="418482" y="18999"/>
              <a:ext cx="2463277" cy="58836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>
                  <a:solidFill>
                    <a:schemeClr val="dk1"/>
                  </a:solidFill>
                </a:rPr>
                <a:t>3. Proceso de licitación</a:t>
              </a:r>
            </a:p>
          </p:txBody>
        </p:sp>
      </p:grp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601BB3B-52A0-4961-98F8-68BE05539C5F}"/>
              </a:ext>
            </a:extLst>
          </p:cNvPr>
          <p:cNvSpPr/>
          <p:nvPr/>
        </p:nvSpPr>
        <p:spPr>
          <a:xfrm>
            <a:off x="2706933" y="2728499"/>
            <a:ext cx="209612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Publicación de las Bases, Contrato</a:t>
            </a:r>
          </a:p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Actos y etapas del proceso licitatorio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7BD8A9BF-9E59-4444-A105-F57E380E3609}"/>
              </a:ext>
            </a:extLst>
          </p:cNvPr>
          <p:cNvSpPr/>
          <p:nvPr/>
        </p:nvSpPr>
        <p:spPr>
          <a:xfrm>
            <a:off x="5231994" y="2773685"/>
            <a:ext cx="21142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Acto de Presentación y apertura de propuestas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7AC8AE6F-95D0-4235-B4B3-5BCD144F746E}"/>
              </a:ext>
            </a:extLst>
          </p:cNvPr>
          <p:cNvSpPr/>
          <p:nvPr/>
        </p:nvSpPr>
        <p:spPr>
          <a:xfrm>
            <a:off x="8038678" y="2764677"/>
            <a:ext cx="12865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Fallo de la licitación</a:t>
            </a:r>
          </a:p>
        </p:txBody>
      </p:sp>
      <p:pic>
        <p:nvPicPr>
          <p:cNvPr id="58" name="Picture 2" descr="Resultado de imagen para dof logo">
            <a:extLst>
              <a:ext uri="{FF2B5EF4-FFF2-40B4-BE49-F238E27FC236}">
                <a16:creationId xmlns:a16="http://schemas.microsoft.com/office/drawing/2014/main" id="{147DDB3F-5448-4D5B-9F50-65F1E5AB4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17330"/>
          <a:stretch/>
        </p:blipFill>
        <p:spPr bwMode="auto">
          <a:xfrm>
            <a:off x="8154444" y="1711500"/>
            <a:ext cx="1009737" cy="8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FDFE58FC-77D4-4C10-8A5B-0FA6881FEEE9}"/>
              </a:ext>
            </a:extLst>
          </p:cNvPr>
          <p:cNvSpPr/>
          <p:nvPr/>
        </p:nvSpPr>
        <p:spPr>
          <a:xfrm>
            <a:off x="9869445" y="2772736"/>
            <a:ext cx="17163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dirty="0">
                <a:ea typeface="Segoe UI" panose="020B0502040204020203" pitchFamily="34" charset="0"/>
                <a:cs typeface="Segoe UI" panose="020B0502040204020203" pitchFamily="34" charset="0"/>
              </a:rPr>
              <a:t>Lleva a cabo la suscripción de los Contratos</a:t>
            </a:r>
          </a:p>
        </p:txBody>
      </p:sp>
      <p:cxnSp>
        <p:nvCxnSpPr>
          <p:cNvPr id="63" name="8 Conector recto">
            <a:extLst>
              <a:ext uri="{FF2B5EF4-FFF2-40B4-BE49-F238E27FC236}">
                <a16:creationId xmlns:a16="http://schemas.microsoft.com/office/drawing/2014/main" id="{8E44987D-0892-49EB-BB1F-2075371808A4}"/>
              </a:ext>
            </a:extLst>
          </p:cNvPr>
          <p:cNvCxnSpPr>
            <a:cxnSpLocks/>
          </p:cNvCxnSpPr>
          <p:nvPr/>
        </p:nvCxnSpPr>
        <p:spPr>
          <a:xfrm>
            <a:off x="3049627" y="3972823"/>
            <a:ext cx="859331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64 Grupo">
            <a:extLst>
              <a:ext uri="{FF2B5EF4-FFF2-40B4-BE49-F238E27FC236}">
                <a16:creationId xmlns:a16="http://schemas.microsoft.com/office/drawing/2014/main" id="{3D50999B-8439-45CD-AD71-7339F6E5EC11}"/>
              </a:ext>
            </a:extLst>
          </p:cNvPr>
          <p:cNvGrpSpPr/>
          <p:nvPr/>
        </p:nvGrpSpPr>
        <p:grpSpPr>
          <a:xfrm>
            <a:off x="619525" y="3762071"/>
            <a:ext cx="2463410" cy="405747"/>
            <a:chOff x="400177" y="694"/>
            <a:chExt cx="2499887" cy="624971"/>
          </a:xfrm>
        </p:grpSpPr>
        <p:sp>
          <p:nvSpPr>
            <p:cNvPr id="65" name="43 Rectángulo redondeado">
              <a:extLst>
                <a:ext uri="{FF2B5EF4-FFF2-40B4-BE49-F238E27FC236}">
                  <a16:creationId xmlns:a16="http://schemas.microsoft.com/office/drawing/2014/main" id="{08EBED2B-F076-454F-82C1-C42528F092F2}"/>
                </a:ext>
              </a:extLst>
            </p:cNvPr>
            <p:cNvSpPr/>
            <p:nvPr/>
          </p:nvSpPr>
          <p:spPr>
            <a:xfrm>
              <a:off x="400177" y="694"/>
              <a:ext cx="2499887" cy="624971"/>
            </a:xfrm>
            <a:prstGeom prst="roundRect">
              <a:avLst>
                <a:gd name="adj" fmla="val 1000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66" name="44 Rectángulo">
              <a:extLst>
                <a:ext uri="{FF2B5EF4-FFF2-40B4-BE49-F238E27FC236}">
                  <a16:creationId xmlns:a16="http://schemas.microsoft.com/office/drawing/2014/main" id="{B63410FB-B1C8-4530-9E89-540F1BF362B1}"/>
                </a:ext>
              </a:extLst>
            </p:cNvPr>
            <p:cNvSpPr/>
            <p:nvPr/>
          </p:nvSpPr>
          <p:spPr>
            <a:xfrm>
              <a:off x="418482" y="18999"/>
              <a:ext cx="2463277" cy="58836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dirty="0">
                  <a:solidFill>
                    <a:schemeClr val="dk1"/>
                  </a:solidFill>
                </a:rPr>
                <a:t>4. Operación</a:t>
              </a:r>
            </a:p>
          </p:txBody>
        </p:sp>
      </p:grpSp>
      <p:sp>
        <p:nvSpPr>
          <p:cNvPr id="69" name="Rectángulo 68">
            <a:extLst>
              <a:ext uri="{FF2B5EF4-FFF2-40B4-BE49-F238E27FC236}">
                <a16:creationId xmlns:a16="http://schemas.microsoft.com/office/drawing/2014/main" id="{3DC00922-805C-4B5B-89FB-DA9BA1EE004C}"/>
              </a:ext>
            </a:extLst>
          </p:cNvPr>
          <p:cNvSpPr/>
          <p:nvPr/>
        </p:nvSpPr>
        <p:spPr>
          <a:xfrm>
            <a:off x="1658869" y="5451432"/>
            <a:ext cx="2096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Contratos firmados </a:t>
            </a: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6B656ABE-043A-4CBA-86B2-F41EC7B7629A}"/>
              </a:ext>
            </a:extLst>
          </p:cNvPr>
          <p:cNvSpPr/>
          <p:nvPr/>
        </p:nvSpPr>
        <p:spPr>
          <a:xfrm>
            <a:off x="4013925" y="5435921"/>
            <a:ext cx="2096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>
                <a:ea typeface="Segoe UI" panose="020B0502040204020203" pitchFamily="34" charset="0"/>
                <a:cs typeface="Segoe UI" panose="020B0502040204020203" pitchFamily="34" charset="0"/>
              </a:rPr>
              <a:t>Administración técnica de Contratos</a:t>
            </a:r>
          </a:p>
        </p:txBody>
      </p:sp>
      <p:pic>
        <p:nvPicPr>
          <p:cNvPr id="79" name="Imagen 78">
            <a:extLst>
              <a:ext uri="{FF2B5EF4-FFF2-40B4-BE49-F238E27FC236}">
                <a16:creationId xmlns:a16="http://schemas.microsoft.com/office/drawing/2014/main" id="{3C98C944-DB42-4DD3-B07C-DDC10D9B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161" y="1743817"/>
            <a:ext cx="1075673" cy="884442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3DF9262E-C7FD-41E2-868A-5893ED9C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02" y="1692802"/>
            <a:ext cx="1075673" cy="884442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BD050ABF-7D8C-4713-A112-5DDD2257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794" y="1692802"/>
            <a:ext cx="1075673" cy="884442"/>
          </a:xfrm>
          <a:prstGeom prst="rect">
            <a:avLst/>
          </a:prstGeom>
        </p:spPr>
      </p:pic>
      <p:pic>
        <p:nvPicPr>
          <p:cNvPr id="82" name="Picture 2" descr="Resultado de imagen para dof logo">
            <a:extLst>
              <a:ext uri="{FF2B5EF4-FFF2-40B4-BE49-F238E27FC236}">
                <a16:creationId xmlns:a16="http://schemas.microsoft.com/office/drawing/2014/main" id="{93A01AFA-B453-4A90-BC86-DC225452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17330"/>
          <a:stretch/>
        </p:blipFill>
        <p:spPr bwMode="auto">
          <a:xfrm>
            <a:off x="926533" y="1748359"/>
            <a:ext cx="1075672" cy="88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086C91B5-3A64-4C3E-8839-645209E3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96" y="4377568"/>
            <a:ext cx="1075673" cy="884442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64B2F814-4A37-4846-953B-9DF61494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53" y="4377568"/>
            <a:ext cx="1075673" cy="884442"/>
          </a:xfrm>
          <a:prstGeom prst="rect">
            <a:avLst/>
          </a:prstGeom>
        </p:spPr>
      </p:pic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EC6A5F2C-7397-4129-89B5-D137C53F9A72}"/>
              </a:ext>
            </a:extLst>
          </p:cNvPr>
          <p:cNvCxnSpPr/>
          <p:nvPr/>
        </p:nvCxnSpPr>
        <p:spPr>
          <a:xfrm>
            <a:off x="2222255" y="2438088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9F65C073-40FF-422F-B72A-DCC9B8CD823E}"/>
              </a:ext>
            </a:extLst>
          </p:cNvPr>
          <p:cNvCxnSpPr/>
          <p:nvPr/>
        </p:nvCxnSpPr>
        <p:spPr>
          <a:xfrm>
            <a:off x="4658567" y="2438088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8102F36B-45BA-46E2-B080-0060356A9932}"/>
              </a:ext>
            </a:extLst>
          </p:cNvPr>
          <p:cNvCxnSpPr/>
          <p:nvPr/>
        </p:nvCxnSpPr>
        <p:spPr>
          <a:xfrm>
            <a:off x="7270244" y="2438088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0068D03C-D2CD-440E-9C70-06840244CA45}"/>
              </a:ext>
            </a:extLst>
          </p:cNvPr>
          <p:cNvCxnSpPr/>
          <p:nvPr/>
        </p:nvCxnSpPr>
        <p:spPr>
          <a:xfrm>
            <a:off x="9325219" y="2438088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771B85B8-9D9C-43E7-AF71-711961A02B45}"/>
              </a:ext>
            </a:extLst>
          </p:cNvPr>
          <p:cNvCxnSpPr/>
          <p:nvPr/>
        </p:nvCxnSpPr>
        <p:spPr>
          <a:xfrm>
            <a:off x="3465126" y="4947182"/>
            <a:ext cx="69495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38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615736D-9E23-4534-82CA-84F27C29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MX" cap="all" dirty="0">
                <a:ea typeface="Open Sans" panose="020B0606030504020204" pitchFamily="34" charset="0"/>
                <a:cs typeface="Open Sans" panose="020B0606030504020204" pitchFamily="34" charset="0"/>
              </a:rPr>
              <a:t>¿Qué es un Contrato Petrolero?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97FFE8-4699-479A-8DB3-5D247EB6FD9D}"/>
              </a:ext>
            </a:extLst>
          </p:cNvPr>
          <p:cNvSpPr txBox="1"/>
          <p:nvPr/>
        </p:nvSpPr>
        <p:spPr>
          <a:xfrm>
            <a:off x="378613" y="1582340"/>
            <a:ext cx="65809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Es un documento mediante el cual el Estado otorga derechos a una o varias empresas para realizar actividades de exploración y/o extracción de hidrocarburos en una porción del territorio.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Los Contratos pueden ser otorgados mediante procesos de licitación, migración de Asignaciones a Contratos, o a empresas con concesiones mineras.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En todo caso el Estado mantiene la propiedad de los hidrocarburos en el subsuelo.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>
              <a:solidFill>
                <a:srgbClr val="00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La CNH tiene las facultades para la administración técnica de los Contratos.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51C5A9-009A-40C5-88BF-D8BDA900E203}"/>
              </a:ext>
            </a:extLst>
          </p:cNvPr>
          <p:cNvSpPr txBox="1"/>
          <p:nvPr/>
        </p:nvSpPr>
        <p:spPr>
          <a:xfrm>
            <a:off x="7335979" y="778526"/>
            <a:ext cx="421178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En la Ley de Hidrocarburos se consideran 4 tipos de Contratos: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F8D1E4D0-4198-43B2-9F8E-D0A94A0F1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003721"/>
              </p:ext>
            </p:extLst>
          </p:nvPr>
        </p:nvGraphicFramePr>
        <p:xfrm>
          <a:off x="7675417" y="1939635"/>
          <a:ext cx="3532909" cy="413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29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ítulo 16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200" b="0" cap="all" dirty="0"/>
              <a:t>Las características de los 4 modelos de contratos establecidos en la ley de hidrocarburos son …</a:t>
            </a:r>
            <a:endParaRPr lang="es-MX" sz="2200" b="0" cap="all" dirty="0">
              <a:latin typeface="Soberana Sans" panose="02000000000000000000" pitchFamily="50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740584" y="2621732"/>
            <a:ext cx="5606969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Contratista entrega la producción contractual al Comercializador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Comercializador entrega los ingresos al Fondo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Fondo paga al Contratista en efectivo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740585" y="3857802"/>
            <a:ext cx="5606969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La </a:t>
            </a:r>
            <a:r>
              <a:rPr lang="es-MX" sz="1400" b="0" dirty="0">
                <a:latin typeface="+mn-lt"/>
              </a:rPr>
              <a:t>Contraprestación al Contratista es en especie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Contratista entrega en especia las Contraprestaciones al Comercializador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Comercializador entrega el producto de la venta al Fondo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5740585" y="5016596"/>
            <a:ext cx="5606969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Contratista entrega la producción al Estado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La contraprestación al Contratista es en efectivo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El fondo le paga al Contratista con los recursos generados por la comercialización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18886399"/>
              </p:ext>
            </p:extLst>
          </p:nvPr>
        </p:nvGraphicFramePr>
        <p:xfrm>
          <a:off x="338111" y="1049311"/>
          <a:ext cx="5657954" cy="5044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ítulo 1"/>
          <p:cNvSpPr txBox="1">
            <a:spLocks/>
          </p:cNvSpPr>
          <p:nvPr/>
        </p:nvSpPr>
        <p:spPr>
          <a:xfrm>
            <a:off x="5740584" y="1295257"/>
            <a:ext cx="5606969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Las contraprestaciones por Cuota Contractual y Regalía a favor del Estado son en Efectivo</a:t>
            </a:r>
          </a:p>
          <a:p>
            <a:pPr marL="173038" indent="-173038" algn="just">
              <a:buFont typeface="Arial" panose="020B0604020202020204" pitchFamily="34" charset="0"/>
              <a:buChar char="•"/>
            </a:pPr>
            <a:r>
              <a:rPr lang="es-MX" sz="1400" b="0" dirty="0">
                <a:latin typeface="+mn-lt"/>
              </a:rPr>
              <a:t>La transmisión de los Hidrocarburos a favor de los Contratistas será de forma onerosa, siempre que se encuentre al corriente de los pagos</a:t>
            </a:r>
          </a:p>
        </p:txBody>
      </p:sp>
    </p:spTree>
    <p:extLst>
      <p:ext uri="{BB962C8B-B14F-4D97-AF65-F5344CB8AC3E}">
        <p14:creationId xmlns:p14="http://schemas.microsoft.com/office/powerpoint/2010/main" val="33463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Boxes_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CNH_2018">
      <a:dk1>
        <a:srgbClr val="000000"/>
      </a:dk1>
      <a:lt1>
        <a:srgbClr val="EAEAEA"/>
      </a:lt1>
      <a:dk2>
        <a:srgbClr val="242852"/>
      </a:dk2>
      <a:lt2>
        <a:srgbClr val="FEFFFF"/>
      </a:lt2>
      <a:accent1>
        <a:srgbClr val="009192"/>
      </a:accent1>
      <a:accent2>
        <a:srgbClr val="424242"/>
      </a:accent2>
      <a:accent3>
        <a:srgbClr val="FFC300"/>
      </a:accent3>
      <a:accent4>
        <a:srgbClr val="232851"/>
      </a:accent4>
      <a:accent5>
        <a:srgbClr val="D60029"/>
      </a:accent5>
      <a:accent6>
        <a:srgbClr val="25BFCD"/>
      </a:accent6>
      <a:hlink>
        <a:srgbClr val="941651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_AyC__ASF_Sept2018" id="{A02C590D-8BA2-4CE1-BC98-E697006FB3B4}" vid="{9EA5717D-D0AC-40AB-81D0-E6D6399ED4D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F93623069D66346918995726994E639" ma:contentTypeVersion="7" ma:contentTypeDescription="Crear nuevo documento." ma:contentTypeScope="" ma:versionID="cd5d0ea84d44f7eaa5568e259977eb40">
  <xsd:schema xmlns:xsd="http://www.w3.org/2001/XMLSchema" xmlns:xs="http://www.w3.org/2001/XMLSchema" xmlns:p="http://schemas.microsoft.com/office/2006/metadata/properties" xmlns:ns2="67f80561-0d34-4695-815e-e7aff19ddc94" xmlns:ns3="e904dede-3ddb-4ea0-ad35-7bdd1bb03122" targetNamespace="http://schemas.microsoft.com/office/2006/metadata/properties" ma:root="true" ma:fieldsID="9f2b7ef3097cf9908ded7d3e1731b766" ns2:_="" ns3:_="">
    <xsd:import namespace="67f80561-0d34-4695-815e-e7aff19ddc94"/>
    <xsd:import namespace="e904dede-3ddb-4ea0-ad35-7bdd1bb03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80561-0d34-4695-815e-e7aff19ddc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4dede-3ddb-4ea0-ad35-7bdd1bb03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617D9-ADC2-4C9A-B2CF-E5D77DD34B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6AC89-BFB0-4EBF-B6F6-46B0A2F16781}">
  <ds:schemaRefs>
    <ds:schemaRef ds:uri="http://schemas.microsoft.com/office/2006/documentManagement/types"/>
    <ds:schemaRef ds:uri="67f80561-0d34-4695-815e-e7aff19ddc94"/>
    <ds:schemaRef ds:uri="e904dede-3ddb-4ea0-ad35-7bdd1bb03122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4165F87-89BB-46B9-8260-3E9FD701D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f80561-0d34-4695-815e-e7aff19ddc94"/>
    <ds:schemaRef ds:uri="e904dede-3ddb-4ea0-ad35-7bdd1bb031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Presentacion_AyC__ASF_Sept2018</Template>
  <TotalTime>575</TotalTime>
  <Words>2752</Words>
  <Application>Microsoft Office PowerPoint</Application>
  <PresentationFormat>Panorámica</PresentationFormat>
  <Paragraphs>701</Paragraphs>
  <Slides>40</Slides>
  <Notes>2</Notes>
  <HiddenSlides>7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Arial Black</vt:lpstr>
      <vt:lpstr>Calibri</vt:lpstr>
      <vt:lpstr>Open Sans</vt:lpstr>
      <vt:lpstr>Segoe UI</vt:lpstr>
      <vt:lpstr>Soberana Sans</vt:lpstr>
      <vt:lpstr>Times New Roman</vt:lpstr>
      <vt:lpstr>Tema de Office</vt:lpstr>
      <vt:lpstr>think-cell Slide</vt:lpstr>
      <vt:lpstr>Administración Técnica de Asignaciones y Contratos para la Exploración y Extracción de Hidrocarburos</vt:lpstr>
      <vt:lpstr>Índice</vt:lpstr>
      <vt:lpstr>Índice</vt:lpstr>
      <vt:lpstr>La ley de hidrocarburos establece en su Título segundo un mecanismo dual para la exploración y extracción de hidrocarburos</vt:lpstr>
      <vt:lpstr>Índice</vt:lpstr>
      <vt:lpstr>El Proceso para licitación de contratos petroleros puede ser dividido en 4 etapas … siendo las primeras 2</vt:lpstr>
      <vt:lpstr>Corresponde a la cnh La ejecución de las siguientes 2 etapas, y es a partir de la firma de los contratos donde inicia la Administración …</vt:lpstr>
      <vt:lpstr>¿Qué es un Contrato Petrolero?</vt:lpstr>
      <vt:lpstr>Las características de los 4 modelos de contratos establecidos en la ley de hidrocarburos son …</vt:lpstr>
      <vt:lpstr>Al día de hoy se tienen se han suscrito 111 Contratos para la exploración y extracción de hidrocarburos</vt:lpstr>
      <vt:lpstr>La distribución de contratos para la exploración y extracción por convocatoria</vt:lpstr>
      <vt:lpstr>Estructura general del modelo de contrato para la exploración y extracción en modalidad de licencia</vt:lpstr>
      <vt:lpstr>Estructura general del modelo de contrato para la exploración y extracción en modalidad de producción compartida</vt:lpstr>
      <vt:lpstr>La Administración de Contratos se basa en 3 componentes … seguimiento normativo/contractual, seguimiento operativo y actividades de supervisión</vt:lpstr>
      <vt:lpstr>PRINCIPALES ELEMENTOS DEL SEGUIMIENTO NORMATIVO Y CONTRACTUAL CON BASE A LA CADENA DE VALOR DE LOS HIDROCARBUROS (UPSTREAM)</vt:lpstr>
      <vt:lpstr>EL SEGUIMIENTO NORMATIVO Y CONTRACTUAL EN CONTRATOS PARA LA EXPLORACIÓN Y EXTRACCIÓN</vt:lpstr>
      <vt:lpstr>PRINCIPALES ACTIVIDADES CONSIDERADAS DENTRO DEL SEGUIMIENTO OPERATIVO ASOCIADO A PLANES Y PROGRAMAS APROBADOS POR LA CNH</vt:lpstr>
      <vt:lpstr>PARTICIPACIÓN DE LA CNH DENTRO DEL PROCESO DE REPORTE AL FONDO MEXICANO DEL PETROLEO PARA CONTRATOS TIPO LICENCIA</vt:lpstr>
      <vt:lpstr>PARTICIPACIÓN DE LA CNH DENTRO DEL PROCESO DE REPORTE AL FONDO MEXICANO DEL PETROLEO PARA CONTRATOS TIPO PRODUCCIÓN COMPARTIDA</vt:lpstr>
      <vt:lpstr>EL SEGUIMIENTO OPERATIVO A LOS PLANES Y PROGRAMAS ASOCIADOS A LOS CONTRATOS PARA LA EXPLORACIÓN Y EXTRACCIÓN</vt:lpstr>
      <vt:lpstr>ADICIONAL AL SEGUIMIENTO OPERATIVO QUE SE REALIZA A LOS PLANES Y PROGRAMAS SE TIENEN INDICADORES PARA LAS PRINCIPALES ACTIVIDADES</vt:lpstr>
      <vt:lpstr>Índice</vt:lpstr>
      <vt:lpstr>¿Qué es UNA ASIGNACIÓN PETROLERA?</vt:lpstr>
      <vt:lpstr>Los Títulos de Asignación contienen 19 numerales, los cuales pueden dividirse en 5 elementos y Anexos</vt:lpstr>
      <vt:lpstr>Al día de hoy se ADMINISTRAN 417 ASIGNACIONES QUE PERMITEN REALIZAR ACTIVIDADES DE exploración y extracción de hidrocarburos</vt:lpstr>
      <vt:lpstr>La EVOLUCIÓN DE ASIGNACIONES PETROLERAS para la exploración y extracción</vt:lpstr>
      <vt:lpstr>El proceso para evaluar el compromiso mínimo de trabajo (CMT) en asignaciones petroleras …</vt:lpstr>
      <vt:lpstr>La información de actividades e inversiones se recibe al quinto día hábil y  vigésimo día respectivamente (mes inmediato anterior)…</vt:lpstr>
      <vt:lpstr>La metodología para la evaluación del cumplimiento del CMT se compone de 4 elementos ..</vt:lpstr>
      <vt:lpstr>Las actividades a evaluar para el cumplimiento del CMT se determinan según el tipo de asignación en el Anexo 2 …</vt:lpstr>
      <vt:lpstr>se realiza la integración de los reportes y evaluación de metas físicas a partir de la información entregada al CNIH…</vt:lpstr>
      <vt:lpstr>se determina el Índice de Cumplimiento para cada una de las Asignaciones A partir de criterios establecidos …</vt:lpstr>
      <vt:lpstr>A partir del cálculo del índice de cumplimiento; se identifican las asignaciones que cumplen, las que cumplen con menor inversión y las que no cumplen…</vt:lpstr>
      <vt:lpstr>A partir del cálculo del índice de cumplimiento; se identifican las asignaciones que cumplen, las que cumplen con menor inversión y las que no cumplen…</vt:lpstr>
      <vt:lpstr>Índice</vt:lpstr>
      <vt:lpstr>Modelo general de Supervisión</vt:lpstr>
      <vt:lpstr>Principales características del Monitoreo Satelital para supervisión de asignaciones petroleras y contratos para la exploración y extracción</vt:lpstr>
      <vt:lpstr>Principales características de los vuelos tripulados para la supervisión de  asignaciones petroleras y contratos para la exploración y extracción</vt:lpstr>
      <vt:lpstr>Principales características de las visitas de campo para la supervisión de  asignaciones petroleras y contratos para la exploración y extracción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Administración Técnica de Asignaciones y Contratos</dc:title>
  <dc:creator>Fausto Álvarez Hernández</dc:creator>
  <cp:lastModifiedBy>Yolanda Langarica Castelan</cp:lastModifiedBy>
  <cp:revision>46</cp:revision>
  <dcterms:created xsi:type="dcterms:W3CDTF">2018-09-19T14:02:24Z</dcterms:created>
  <dcterms:modified xsi:type="dcterms:W3CDTF">2018-10-03T16:10:28Z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0x010100CF93623069D66346918995726994E639</vt:lpwstr>
  </property>
</Properties>
</file>